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9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9144000" cy="6858000" type="screen4x3"/>
  <p:notesSz cx="6797675" cy="9926638"/>
  <p:custDataLst>
    <p:tags r:id="rId1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660"/>
  </p:normalViewPr>
  <p:slideViewPr>
    <p:cSldViewPr>
      <p:cViewPr varScale="1">
        <p:scale>
          <a:sx n="86" d="100"/>
          <a:sy n="86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2" d="100"/>
          <a:sy n="32" d="100"/>
        </p:scale>
        <p:origin x="-1699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C4E672-1813-493F-9DAA-79F56BCDCC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623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1A4ED1-AD60-452C-917B-5BA01A1D29A9}" type="datetimeFigureOut">
              <a:rPr lang="en-US"/>
              <a:pPr>
                <a:defRPr/>
              </a:pPr>
              <a:t>6/24/2022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625CE19-DBE9-4AE6-AE87-62F7AB40B1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594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714375" y="500063"/>
            <a:ext cx="7786688" cy="14462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400" b="1" dirty="0"/>
              <a:t>Leicester Institute</a:t>
            </a:r>
          </a:p>
          <a:p>
            <a:pPr algn="ctr">
              <a:defRPr/>
            </a:pPr>
            <a:r>
              <a:rPr lang="en-GB" sz="4400" b="1" dirty="0"/>
              <a:t>of Legal Practice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179388" y="5805488"/>
          <a:ext cx="20161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hoto Editor Photo" r:id="rId3" imgW="13275191" imgH="5700254" progId="">
                  <p:embed/>
                </p:oleObj>
              </mc:Choice>
              <mc:Fallback>
                <p:oleObj name="Photo Editor Photo" r:id="rId3" imgW="13275191" imgH="570025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805488"/>
                        <a:ext cx="2016125" cy="1052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8868"/>
            <a:ext cx="6400800" cy="32099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B23588-0E4E-4DF6-9FC6-FA695998A9A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5C29-362E-4022-86CD-3E4AF60C95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04650-255E-4212-9F10-D0F98209B5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600" b="1"/>
              <a:t>Leicester Institute</a:t>
            </a:r>
          </a:p>
          <a:p>
            <a:pPr algn="ctr" eaLnBrk="1" hangingPunct="1">
              <a:defRPr/>
            </a:pPr>
            <a:r>
              <a:rPr lang="en-GB" sz="1600" b="1"/>
              <a:t>of Legal Practice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9388" y="6165850"/>
          <a:ext cx="16557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hoto Editor Photo" r:id="rId3" imgW="13275191" imgH="5700254" progId="">
                  <p:embed/>
                </p:oleObj>
              </mc:Choice>
              <mc:Fallback>
                <p:oleObj name="Photo Editor Photo" r:id="rId3" imgW="13275191" imgH="570025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65576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400" y="216000"/>
            <a:ext cx="7928690" cy="128417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00438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4AE223-54C8-4141-8C94-2B6281AB04F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447E4-DA21-45B6-936E-E35FC86DBF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600" b="1"/>
              <a:t>Leicester Institute</a:t>
            </a:r>
          </a:p>
          <a:p>
            <a:pPr algn="ctr" eaLnBrk="1" hangingPunct="1">
              <a:defRPr/>
            </a:pPr>
            <a:r>
              <a:rPr lang="en-GB" sz="1600" b="1"/>
              <a:t>of Legal Practice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79388" y="6165850"/>
          <a:ext cx="16557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hoto Editor Photo" r:id="rId3" imgW="13275191" imgH="5700254" progId="">
                  <p:embed/>
                </p:oleObj>
              </mc:Choice>
              <mc:Fallback>
                <p:oleObj name="Photo Editor Photo" r:id="rId3" imgW="13275191" imgH="570025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65576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00438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1D50383-C736-40F7-8B53-E555CE8D72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3C4F3-F841-4257-BFB1-8DEBB9EA7A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786563" y="6143625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600" b="1"/>
              <a:t>Leicester Institute</a:t>
            </a:r>
          </a:p>
          <a:p>
            <a:pPr algn="ctr" eaLnBrk="1" hangingPunct="1">
              <a:defRPr/>
            </a:pPr>
            <a:r>
              <a:rPr lang="en-GB" sz="1600" b="1"/>
              <a:t>of Legal Practice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79388" y="6165850"/>
          <a:ext cx="165576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hoto Editor Photo" r:id="rId3" imgW="13275191" imgH="5700254" progId="">
                  <p:embed/>
                </p:oleObj>
              </mc:Choice>
              <mc:Fallback>
                <p:oleObj name="Photo Editor Photo" r:id="rId3" imgW="13275191" imgH="5700254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165850"/>
                        <a:ext cx="1655762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4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43313" y="6356350"/>
            <a:ext cx="2133600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1CCD7-D4AB-45DB-9C14-7FFC6DDAD4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552E7-63AE-4738-851F-67E6382CD8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D5308-7BEF-4AAB-BD4D-F3800F2477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9F23C-EAD9-44AB-A4A3-BAE1BCDCD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482E75-BAE8-4D75-B80F-BFE4DB09CA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89" r:id="rId3"/>
    <p:sldLayoutId id="2147483898" r:id="rId4"/>
    <p:sldLayoutId id="2147483890" r:id="rId5"/>
    <p:sldLayoutId id="2147483899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Montfort Law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GB" altLang="en-US" b="1" dirty="0">
                <a:latin typeface="Arial" charset="0"/>
                <a:cs typeface="Arial" charset="0"/>
              </a:rPr>
              <a:t>Taxation</a:t>
            </a:r>
          </a:p>
          <a:p>
            <a:pPr algn="ctr">
              <a:buNone/>
            </a:pPr>
            <a:r>
              <a:rPr lang="en-GB" altLang="en-US" b="1" dirty="0">
                <a:latin typeface="Arial" charset="0"/>
                <a:cs typeface="Arial" charset="0"/>
              </a:rPr>
              <a:t>Lecture 8</a:t>
            </a:r>
          </a:p>
          <a:p>
            <a:pPr algn="ctr">
              <a:buNone/>
            </a:pPr>
            <a:r>
              <a:rPr lang="en-GB" altLang="en-US" b="1" dirty="0">
                <a:latin typeface="Arial" charset="0"/>
                <a:cs typeface="Arial" charset="0"/>
              </a:rPr>
              <a:t>Capital Gains Tax</a:t>
            </a:r>
          </a:p>
          <a:p>
            <a:pPr algn="ctr">
              <a:buNone/>
            </a:pPr>
            <a:r>
              <a:rPr lang="en-GB" altLang="en-US" b="1" dirty="0">
                <a:latin typeface="Arial" charset="0"/>
                <a:cs typeface="Arial" charset="0"/>
              </a:rPr>
              <a:t>Calculating CGT Liability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4AE223-54C8-4141-8C94-2B6281AB04FE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71DDD2-8DA8-42A3-9C3B-AEDBF89B0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81064"/>
            <a:ext cx="8229600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Rate of Tax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dirty="0">
                <a:latin typeface="Arial" charset="0"/>
                <a:cs typeface="Arial" charset="0"/>
              </a:rPr>
              <a:t>Depends upon taxable income</a:t>
            </a:r>
          </a:p>
          <a:p>
            <a:pPr eaLnBrk="1" hangingPunct="1"/>
            <a:r>
              <a:rPr lang="en-GB" altLang="en-US" dirty="0">
                <a:latin typeface="Arial" charset="0"/>
                <a:cs typeface="Arial" charset="0"/>
              </a:rPr>
              <a:t>Basic Rate taxpayers =1</a:t>
            </a:r>
            <a:r>
              <a:rPr lang="en-US" altLang="en-US" dirty="0">
                <a:latin typeface="Arial" charset="0"/>
                <a:cs typeface="Arial" charset="0"/>
              </a:rPr>
              <a:t>0</a:t>
            </a:r>
            <a:r>
              <a:rPr lang="en-GB" altLang="en-US" dirty="0">
                <a:latin typeface="Arial" charset="0"/>
                <a:cs typeface="Arial" charset="0"/>
              </a:rPr>
              <a:t>%</a:t>
            </a:r>
          </a:p>
          <a:p>
            <a:pPr eaLnBrk="1" hangingPunct="1"/>
            <a:r>
              <a:rPr lang="en-GB" altLang="en-US" dirty="0">
                <a:latin typeface="Arial" charset="0"/>
                <a:cs typeface="Arial" charset="0"/>
              </a:rPr>
              <a:t>Higher Rate taxpayers = 2</a:t>
            </a:r>
            <a:r>
              <a:rPr lang="en-US" altLang="en-US" dirty="0">
                <a:latin typeface="Arial" charset="0"/>
                <a:cs typeface="Arial" charset="0"/>
              </a:rPr>
              <a:t>0</a:t>
            </a:r>
            <a:r>
              <a:rPr lang="en-GB" altLang="en-US" dirty="0">
                <a:latin typeface="Arial" charset="0"/>
                <a:cs typeface="Arial" charset="0"/>
              </a:rPr>
              <a:t>%</a:t>
            </a:r>
          </a:p>
          <a:p>
            <a:pPr eaLnBrk="1" hangingPunct="1"/>
            <a:r>
              <a:rPr lang="en-GB" altLang="en-US" dirty="0">
                <a:latin typeface="Arial" charset="0"/>
                <a:cs typeface="Arial" charset="0"/>
              </a:rPr>
              <a:t>Rate on gains subject to Business Asset Disposal Relief (BAD see Lecture 9) = 10% (this was previously called Entrepreneurs Relief) </a:t>
            </a:r>
          </a:p>
          <a:p>
            <a:pPr eaLnBrk="1" hangingPunct="1"/>
            <a:r>
              <a:rPr lang="en-GB" altLang="en-US" dirty="0">
                <a:latin typeface="Arial" charset="0"/>
                <a:cs typeface="Arial" charset="0"/>
              </a:rPr>
              <a:t>Rates of 18% &amp; 28% apply to sales of resident</a:t>
            </a:r>
            <a:r>
              <a:rPr lang="en-US" altLang="en-US" dirty="0" err="1">
                <a:latin typeface="Arial" charset="0"/>
                <a:cs typeface="Arial" charset="0"/>
              </a:rPr>
              <a:t>ial</a:t>
            </a:r>
            <a:r>
              <a:rPr lang="en-US" altLang="en-US" dirty="0">
                <a:latin typeface="Arial" charset="0"/>
                <a:cs typeface="Arial" charset="0"/>
              </a:rPr>
              <a:t> properties</a:t>
            </a:r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15364" name="Slide Number Placeholder 6"/>
          <p:cNvSpPr txBox="1">
            <a:spLocks noGrp="1"/>
          </p:cNvSpPr>
          <p:nvPr/>
        </p:nvSpPr>
        <p:spPr bwMode="auto">
          <a:xfrm>
            <a:off x="3714750" y="6423025"/>
            <a:ext cx="20002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41311CE7-D4FD-4A6A-A13F-9087C1E78654}" type="slidenum">
              <a:rPr lang="en-GB" altLang="en-US" sz="1200">
                <a:cs typeface="Arial" charset="0"/>
              </a:rPr>
              <a:pPr algn="ctr"/>
              <a:t>10</a:t>
            </a:fld>
            <a:endParaRPr lang="en-GB" altLang="en-US" sz="1200"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17AEC-3670-45EE-A641-FF0019D10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8229600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When is CGT Payable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  <a:p>
            <a:endParaRPr lang="en-GB" altLang="en-US" dirty="0">
              <a:latin typeface="Arial" charset="0"/>
              <a:cs typeface="Arial" charset="0"/>
            </a:endParaRPr>
          </a:p>
          <a:p>
            <a:r>
              <a:rPr lang="en-GB" altLang="en-US" dirty="0">
                <a:latin typeface="Arial" charset="0"/>
                <a:cs typeface="Arial" charset="0"/>
              </a:rPr>
              <a:t>Due date 31 January following end of year of assessment in which gain arose</a:t>
            </a:r>
          </a:p>
          <a:p>
            <a:r>
              <a:rPr lang="en-GB" altLang="en-US" dirty="0">
                <a:latin typeface="Arial" charset="0"/>
                <a:cs typeface="Arial" charset="0"/>
              </a:rPr>
              <a:t>Subject to instalment option</a:t>
            </a:r>
          </a:p>
          <a:p>
            <a:r>
              <a:rPr lang="en-GB" altLang="en-US" dirty="0">
                <a:latin typeface="Arial" charset="0"/>
                <a:cs typeface="Arial" charset="0"/>
              </a:rPr>
              <a:t>However, property sales 60 days from the date of sale. </a:t>
            </a:r>
            <a:r>
              <a:rPr lang="en-GB" altLang="en-US">
                <a:latin typeface="Arial" charset="0"/>
                <a:cs typeface="Arial" charset="0"/>
              </a:rPr>
              <a:t>(Previously, 30 days).</a:t>
            </a:r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16388" name="Slide Number Placeholder 6"/>
          <p:cNvSpPr txBox="1">
            <a:spLocks noGrp="1"/>
          </p:cNvSpPr>
          <p:nvPr/>
        </p:nvSpPr>
        <p:spPr bwMode="auto">
          <a:xfrm>
            <a:off x="3714750" y="6423025"/>
            <a:ext cx="20002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587595F0-1EE0-433C-BA3F-FF70F63F8C8E}" type="slidenum">
              <a:rPr lang="en-GB" altLang="en-US" sz="1200">
                <a:cs typeface="Arial" charset="0"/>
              </a:rPr>
              <a:pPr algn="ctr"/>
              <a:t>11</a:t>
            </a:fld>
            <a:endParaRPr lang="en-GB" altLang="en-US" sz="1200">
              <a:cs typeface="Arial" charset="0"/>
            </a:endParaRPr>
          </a:p>
        </p:txBody>
      </p:sp>
      <p:pic>
        <p:nvPicPr>
          <p:cNvPr id="5" name="CGT 8 Recorded Sound">
            <a:hlinkClick r:id="" action="ppaction://media"/>
            <a:extLst>
              <a:ext uri="{FF2B5EF4-FFF2-40B4-BE49-F238E27FC236}">
                <a16:creationId xmlns:a16="http://schemas.microsoft.com/office/drawing/2014/main" id="{3D2816F3-851E-4D70-A81B-8BBAB1B6F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8229600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en-GB" b="1">
                <a:latin typeface="Arial" charset="0"/>
                <a:cs typeface="Arial" charset="0"/>
              </a:rPr>
            </a:br>
            <a:r>
              <a:rPr lang="en-GB" b="1">
                <a:latin typeface="Arial" charset="0"/>
                <a:cs typeface="Arial" charset="0"/>
              </a:rPr>
              <a:t>Outcomes</a:t>
            </a:r>
            <a:br>
              <a:rPr lang="en-US" b="1">
                <a:latin typeface="Arial" charset="0"/>
                <a:cs typeface="Arial" charset="0"/>
              </a:rPr>
            </a:br>
            <a:endParaRPr lang="en-GB" b="1">
              <a:latin typeface="Arial" charset="0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GB" altLang="en-US" dirty="0">
                <a:latin typeface="Arial" charset="0"/>
                <a:cs typeface="Arial" charset="0"/>
              </a:rPr>
              <a:t>By the end of this lecture you will:</a:t>
            </a:r>
          </a:p>
          <a:p>
            <a:r>
              <a:rPr lang="en-GB" altLang="en-US" dirty="0">
                <a:latin typeface="Arial" charset="0"/>
                <a:cs typeface="Arial" charset="0"/>
              </a:rPr>
              <a:t>understand how CGT is calculated </a:t>
            </a:r>
          </a:p>
          <a:p>
            <a:pPr>
              <a:buFont typeface="Arial" charset="0"/>
              <a:buNone/>
            </a:pPr>
            <a:endParaRPr lang="en-GB" altLang="en-US" dirty="0">
              <a:latin typeface="Arial" charset="0"/>
              <a:cs typeface="Arial" charset="0"/>
            </a:endParaRPr>
          </a:p>
          <a:p>
            <a:r>
              <a:rPr lang="en-GB" altLang="en-US" dirty="0">
                <a:latin typeface="Arial" charset="0"/>
                <a:cs typeface="Arial" charset="0"/>
              </a:rPr>
              <a:t>be able to calculate a gain for CGT purposes</a:t>
            </a:r>
          </a:p>
          <a:p>
            <a:endParaRPr lang="en-GB" altLang="en-US" dirty="0">
              <a:latin typeface="Arial" charset="0"/>
              <a:cs typeface="Arial" charset="0"/>
            </a:endParaRPr>
          </a:p>
          <a:p>
            <a:r>
              <a:rPr lang="en-GB" altLang="en-US" dirty="0">
                <a:latin typeface="Arial" charset="0"/>
                <a:cs typeface="Arial" charset="0"/>
              </a:rPr>
              <a:t>know the annual exemption for CGT and the rate of CGT</a:t>
            </a:r>
          </a:p>
          <a:p>
            <a:pPr>
              <a:buFont typeface="Arial" charset="0"/>
              <a:buNone/>
            </a:pPr>
            <a:endParaRPr lang="en-GB" altLang="en-US" sz="2400" dirty="0">
              <a:latin typeface="Arial" charset="0"/>
              <a:cs typeface="Arial" charset="0"/>
            </a:endParaRPr>
          </a:p>
          <a:p>
            <a:endParaRPr lang="en-GB" alt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7172" name="Slide Number Placeholder 6"/>
          <p:cNvSpPr txBox="1">
            <a:spLocks noGrp="1"/>
          </p:cNvSpPr>
          <p:nvPr/>
        </p:nvSpPr>
        <p:spPr bwMode="auto">
          <a:xfrm>
            <a:off x="3714750" y="6423025"/>
            <a:ext cx="20002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1D1F89FB-F681-4815-B26C-BAD353D742A0}" type="slidenum">
              <a:rPr lang="en-GB" altLang="en-US" sz="1200">
                <a:cs typeface="Arial" charset="0"/>
              </a:rPr>
              <a:pPr algn="ctr"/>
              <a:t>2</a:t>
            </a:fld>
            <a:endParaRPr lang="en-GB" altLang="en-US" sz="1200"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3F14AC-F58C-4ECF-9FBB-86C23FA90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The CGT Calculation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>
                <a:latin typeface="Arial" charset="0"/>
                <a:cs typeface="Arial" charset="0"/>
              </a:rPr>
              <a:t>Determine whether there is a Charge to Tax </a:t>
            </a:r>
          </a:p>
          <a:p>
            <a:pPr>
              <a:lnSpc>
                <a:spcPct val="80000"/>
              </a:lnSpc>
            </a:pPr>
            <a:r>
              <a:rPr lang="en-GB" altLang="en-US">
                <a:latin typeface="Arial" charset="0"/>
                <a:cs typeface="Arial" charset="0"/>
              </a:rPr>
              <a:t>Calculate the Gain</a:t>
            </a:r>
            <a:r>
              <a:rPr lang="en-US" altLang="en-US">
                <a:latin typeface="Arial" charset="0"/>
                <a:cs typeface="Arial" charset="0"/>
              </a:rPr>
              <a:t> (taking account of indexation)</a:t>
            </a:r>
            <a:endParaRPr lang="en-GB" altLang="en-US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GB" altLang="en-US">
                <a:latin typeface="Arial" charset="0"/>
                <a:cs typeface="Arial" charset="0"/>
              </a:rPr>
              <a:t>Consider Reliefs</a:t>
            </a:r>
          </a:p>
          <a:p>
            <a:pPr>
              <a:lnSpc>
                <a:spcPct val="80000"/>
              </a:lnSpc>
            </a:pPr>
            <a:r>
              <a:rPr lang="en-GB" altLang="en-US">
                <a:latin typeface="Arial" charset="0"/>
                <a:cs typeface="Arial" charset="0"/>
              </a:rPr>
              <a:t>Utilise losses</a:t>
            </a:r>
          </a:p>
          <a:p>
            <a:pPr>
              <a:lnSpc>
                <a:spcPct val="80000"/>
              </a:lnSpc>
            </a:pPr>
            <a:r>
              <a:rPr lang="en-US" altLang="en-US">
                <a:latin typeface="Arial" charset="0"/>
                <a:cs typeface="Arial" charset="0"/>
              </a:rPr>
              <a:t>Deduct</a:t>
            </a:r>
            <a:r>
              <a:rPr lang="en-GB" altLang="en-US">
                <a:latin typeface="Arial" charset="0"/>
                <a:cs typeface="Arial" charset="0"/>
              </a:rPr>
              <a:t> Annual Exemption </a:t>
            </a:r>
          </a:p>
          <a:p>
            <a:pPr>
              <a:lnSpc>
                <a:spcPct val="80000"/>
              </a:lnSpc>
            </a:pPr>
            <a:r>
              <a:rPr lang="en-GB" altLang="en-US">
                <a:latin typeface="Arial" charset="0"/>
                <a:cs typeface="Arial" charset="0"/>
              </a:rPr>
              <a:t>Apply Rate of Tax</a:t>
            </a:r>
          </a:p>
          <a:p>
            <a:pPr eaLnBrk="1" hangingPunct="1"/>
            <a:endParaRPr lang="en-GB" altLang="en-US">
              <a:latin typeface="Arial" charset="0"/>
              <a:cs typeface="Arial" charset="0"/>
            </a:endParaRPr>
          </a:p>
          <a:p>
            <a:pPr eaLnBrk="1" hangingPunct="1"/>
            <a:endParaRPr lang="en-GB" altLang="en-US" b="1">
              <a:latin typeface="Arial" charset="0"/>
              <a:cs typeface="Arial" charset="0"/>
            </a:endParaRPr>
          </a:p>
        </p:txBody>
      </p:sp>
      <p:sp>
        <p:nvSpPr>
          <p:cNvPr id="8196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F7DBA7-DF71-452A-B7BD-749BD7ED8A15}" type="slidenum">
              <a:rPr lang="en-GB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CE6FC0-445E-4AA5-97E9-E3A517E97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How to Calculate </a:t>
            </a:r>
            <a:br>
              <a:rPr lang="en-GB" dirty="0"/>
            </a:br>
            <a:r>
              <a:rPr lang="en-GB" dirty="0"/>
              <a:t>the Gain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28625" y="1643063"/>
            <a:ext cx="8229600" cy="4525962"/>
          </a:xfrm>
        </p:spPr>
        <p:txBody>
          <a:bodyPr/>
          <a:lstStyle/>
          <a:p>
            <a:endParaRPr lang="en-GB" altLang="en-US" sz="2800">
              <a:latin typeface="Arial" charset="0"/>
              <a:cs typeface="Arial" charset="0"/>
            </a:endParaRPr>
          </a:p>
          <a:p>
            <a:r>
              <a:rPr lang="en-GB" altLang="en-US" sz="2800">
                <a:latin typeface="Arial" charset="0"/>
                <a:cs typeface="Arial" charset="0"/>
              </a:rPr>
              <a:t>Consideration for the disposal (or market value) </a:t>
            </a:r>
            <a:r>
              <a:rPr lang="en-GB" altLang="en-US" sz="2800" b="1">
                <a:latin typeface="Arial" charset="0"/>
                <a:cs typeface="Arial" charset="0"/>
              </a:rPr>
              <a:t>LESS</a:t>
            </a:r>
          </a:p>
          <a:p>
            <a:pPr lvl="1"/>
            <a:r>
              <a:rPr lang="en-GB" altLang="en-US" sz="2400">
                <a:latin typeface="Arial" charset="0"/>
                <a:cs typeface="Arial" charset="0"/>
              </a:rPr>
              <a:t>Initial expenditure, or market value at acquisition </a:t>
            </a:r>
          </a:p>
          <a:p>
            <a:pPr lvl="1"/>
            <a:r>
              <a:rPr lang="en-GB" altLang="en-US" sz="2400">
                <a:latin typeface="Arial" charset="0"/>
                <a:cs typeface="Arial" charset="0"/>
              </a:rPr>
              <a:t>Subsequent expenditure </a:t>
            </a:r>
          </a:p>
          <a:p>
            <a:pPr lvl="1"/>
            <a:r>
              <a:rPr lang="en-GB" altLang="en-US" sz="2400">
                <a:latin typeface="Arial" charset="0"/>
                <a:cs typeface="Arial" charset="0"/>
              </a:rPr>
              <a:t>Incidental costs of disposal </a:t>
            </a:r>
          </a:p>
          <a:p>
            <a:pPr lvl="1"/>
            <a:r>
              <a:rPr lang="en-GB" altLang="en-US" sz="2400" b="1">
                <a:latin typeface="Arial" charset="0"/>
                <a:cs typeface="Arial" charset="0"/>
              </a:rPr>
              <a:t>EQUALS</a:t>
            </a:r>
          </a:p>
          <a:p>
            <a:pPr lvl="1"/>
            <a:r>
              <a:rPr lang="en-GB" altLang="en-US" sz="2400" b="1">
                <a:latin typeface="Arial" charset="0"/>
                <a:cs typeface="Arial" charset="0"/>
              </a:rPr>
              <a:t>CAPITAL GAIN</a:t>
            </a:r>
          </a:p>
        </p:txBody>
      </p:sp>
      <p:sp>
        <p:nvSpPr>
          <p:cNvPr id="9220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071053-C1FA-4422-AAEA-09B166FE2557}" type="slidenum">
              <a:rPr lang="en-GB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390F20-2F10-4332-80A9-8842DDA8A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Calculating the Gain</a:t>
            </a:r>
            <a:br>
              <a:rPr lang="en-GB" dirty="0"/>
            </a:br>
            <a:r>
              <a:rPr lang="en-GB" dirty="0"/>
              <a:t>Example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dirty="0">
                <a:latin typeface="Arial" charset="0"/>
                <a:cs typeface="Arial" charset="0"/>
              </a:rPr>
              <a:t>A sells his holiday home in 2022 for £160,000. He bought the house in 2014 for £90,000 spending a further £5,000 on a kitchen extension. The legal costs on the purchase were £1,500 and the costs of disposal were £1,000.</a:t>
            </a:r>
          </a:p>
          <a:p>
            <a:pPr marL="0" indent="0">
              <a:buFontTx/>
              <a:buNone/>
            </a:pPr>
            <a:r>
              <a:rPr lang="en-GB" altLang="en-US" b="1" dirty="0">
                <a:latin typeface="Arial" charset="0"/>
                <a:cs typeface="Arial" charset="0"/>
              </a:rPr>
              <a:t>CALCULATE A’s GAIN</a:t>
            </a:r>
          </a:p>
          <a:p>
            <a:pPr marL="0" indent="0" eaLnBrk="1" hangingPunct="1"/>
            <a:endParaRPr lang="en-GB" altLang="en-US" dirty="0">
              <a:latin typeface="Arial" charset="0"/>
              <a:cs typeface="Arial" charset="0"/>
            </a:endParaRPr>
          </a:p>
          <a:p>
            <a:pPr marL="0" indent="0" eaLnBrk="1" hangingPunct="1"/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10244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F8CE0B-9506-4EA2-A7B0-7E9CA4D3B244}" type="slidenum">
              <a:rPr lang="en-GB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8C2822-6E72-4C51-87FE-C6F33C70C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Calculating the Gain</a:t>
            </a:r>
            <a:br>
              <a:rPr lang="en-GB" dirty="0"/>
            </a:br>
            <a:r>
              <a:rPr lang="en-GB" dirty="0"/>
              <a:t>Example Answer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14313" y="1600200"/>
            <a:ext cx="8715375" cy="4525963"/>
          </a:xfrm>
        </p:spPr>
        <p:txBody>
          <a:bodyPr/>
          <a:lstStyle/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Consideration for disposal                     160,000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LESS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Incidental expenditure at acquisition      91,500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Subsequent expenditure                 	        5,000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Incidental costs of disposal             		1,000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EQUALS</a:t>
            </a:r>
          </a:p>
          <a:p>
            <a:pPr>
              <a:buFontTx/>
              <a:buNone/>
              <a:tabLst>
                <a:tab pos="6188075" algn="l"/>
              </a:tabLst>
            </a:pPr>
            <a:r>
              <a:rPr lang="en-GB" altLang="en-US">
                <a:latin typeface="Arial" charset="0"/>
                <a:cs typeface="Arial" charset="0"/>
              </a:rPr>
              <a:t>GAIN OF                                                62,500</a:t>
            </a:r>
          </a:p>
          <a:p>
            <a:pPr eaLnBrk="1" hangingPunct="1">
              <a:tabLst>
                <a:tab pos="6188075" algn="l"/>
              </a:tabLst>
            </a:pPr>
            <a:endParaRPr lang="en-GB" altLang="en-US">
              <a:latin typeface="Arial" charset="0"/>
              <a:cs typeface="Arial" charset="0"/>
            </a:endParaRPr>
          </a:p>
          <a:p>
            <a:pPr eaLnBrk="1" hangingPunct="1">
              <a:tabLst>
                <a:tab pos="6188075" algn="l"/>
              </a:tabLst>
            </a:pPr>
            <a:endParaRPr lang="en-GB" altLang="en-US" b="1">
              <a:latin typeface="Arial" charset="0"/>
              <a:cs typeface="Arial" charset="0"/>
            </a:endParaRPr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DFC9E0-2B00-4FD7-945D-67876B1F8ED1}" type="slidenum">
              <a:rPr lang="en-GB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0E45AF-07BD-448C-9BFA-75B88EAFC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8" y="16758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Indexation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2438" y="1496046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>
                <a:latin typeface="Arial" charset="0"/>
                <a:cs typeface="Arial" charset="0"/>
              </a:rPr>
              <a:t>Indexation Allowance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cs typeface="Arial" charset="0"/>
              </a:rPr>
              <a:t>A</a:t>
            </a:r>
            <a:r>
              <a:rPr lang="en-GB" altLang="en-US" sz="2400" dirty="0" err="1">
                <a:latin typeface="Arial" charset="0"/>
                <a:cs typeface="Arial" charset="0"/>
              </a:rPr>
              <a:t>llowed</a:t>
            </a:r>
            <a:r>
              <a:rPr lang="en-GB" altLang="en-US" sz="2400" dirty="0">
                <a:latin typeface="Arial" charset="0"/>
                <a:cs typeface="Arial" charset="0"/>
              </a:rPr>
              <a:t> taxpayers to remove any inflationary gains from the charge to tax 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charset="0"/>
                <a:cs typeface="Arial" charset="0"/>
              </a:rPr>
              <a:t>Inflation prior to March 1982 is not taken into account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cs typeface="Arial" charset="0"/>
              </a:rPr>
              <a:t>Applies to assets owned between 31</a:t>
            </a:r>
            <a:r>
              <a:rPr lang="en-US" altLang="en-US" sz="2400" baseline="30000" dirty="0">
                <a:latin typeface="Arial" charset="0"/>
                <a:cs typeface="Arial" charset="0"/>
              </a:rPr>
              <a:t>st</a:t>
            </a:r>
            <a:r>
              <a:rPr lang="en-US" altLang="en-US" sz="2400" dirty="0">
                <a:latin typeface="Arial" charset="0"/>
                <a:cs typeface="Arial" charset="0"/>
              </a:rPr>
              <a:t> March 1982  and 5</a:t>
            </a:r>
            <a:r>
              <a:rPr lang="en-US" altLang="en-US" sz="2400" baseline="30000" dirty="0">
                <a:latin typeface="Arial" charset="0"/>
                <a:cs typeface="Arial" charset="0"/>
              </a:rPr>
              <a:t>th</a:t>
            </a:r>
            <a:r>
              <a:rPr lang="en-US" altLang="en-US" sz="2400" dirty="0">
                <a:latin typeface="Arial" charset="0"/>
                <a:cs typeface="Arial" charset="0"/>
              </a:rPr>
              <a:t> April 1998</a:t>
            </a:r>
            <a:endParaRPr lang="en-GB" altLang="en-US" sz="24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Arial" charset="0"/>
                <a:cs typeface="Arial" charset="0"/>
              </a:rPr>
              <a:t>A</a:t>
            </a:r>
            <a:r>
              <a:rPr lang="en-GB" altLang="en-US" sz="2400" dirty="0">
                <a:latin typeface="Arial" charset="0"/>
                <a:cs typeface="Arial" charset="0"/>
              </a:rPr>
              <a:t> formula </a:t>
            </a:r>
            <a:r>
              <a:rPr lang="en-US" altLang="en-US" sz="2400" dirty="0">
                <a:latin typeface="Arial" charset="0"/>
                <a:cs typeface="Arial" charset="0"/>
              </a:rPr>
              <a:t>is applied</a:t>
            </a:r>
            <a:r>
              <a:rPr lang="en-GB" altLang="en-US" sz="2400" dirty="0">
                <a:latin typeface="Arial" charset="0"/>
                <a:cs typeface="Arial" charset="0"/>
              </a:rPr>
              <a:t> to initial and subsequent expenditure</a:t>
            </a:r>
            <a:endParaRPr lang="en-US" altLang="en-US" sz="2400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charset="0"/>
                <a:cs typeface="Arial" charset="0"/>
              </a:rPr>
              <a:t>Indexation was replaced by Taper Relief on 6</a:t>
            </a:r>
            <a:r>
              <a:rPr lang="en-GB" altLang="en-US" sz="2400" baseline="30000" dirty="0">
                <a:latin typeface="Arial" charset="0"/>
                <a:cs typeface="Arial" charset="0"/>
              </a:rPr>
              <a:t>th</a:t>
            </a:r>
            <a:r>
              <a:rPr lang="en-GB" altLang="en-US" sz="2400" dirty="0">
                <a:latin typeface="Arial" charset="0"/>
                <a:cs typeface="Arial" charset="0"/>
              </a:rPr>
              <a:t> April 1998.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>
                <a:latin typeface="Arial" charset="0"/>
                <a:cs typeface="Arial" charset="0"/>
              </a:rPr>
              <a:t>Taper Relief was replaced by Entrepreneurs Relief on 6</a:t>
            </a:r>
            <a:r>
              <a:rPr lang="en-GB" altLang="en-US" sz="2400" baseline="30000" dirty="0">
                <a:latin typeface="Arial" charset="0"/>
                <a:cs typeface="Arial" charset="0"/>
              </a:rPr>
              <a:t>th</a:t>
            </a:r>
            <a:r>
              <a:rPr lang="en-GB" altLang="en-US" sz="2400" dirty="0">
                <a:latin typeface="Arial" charset="0"/>
                <a:cs typeface="Arial" charset="0"/>
              </a:rPr>
              <a:t> April 2008, now known as Business Asset Disposal Relief. </a:t>
            </a:r>
          </a:p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12292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203226-3E83-4F8B-BB21-C166FF36B8A4}" type="slidenum">
              <a:rPr lang="en-GB" alt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6D00F7-18EB-4279-BC9F-85160736A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8229600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>
                <a:latin typeface="Arial" charset="0"/>
                <a:cs typeface="Arial" charset="0"/>
              </a:rPr>
              <a:t>Reliefs</a:t>
            </a:r>
            <a:endParaRPr lang="en-GB" b="1">
              <a:latin typeface="Arial" charset="0"/>
              <a:cs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>
                <a:latin typeface="Arial" charset="0"/>
                <a:cs typeface="Arial" charset="0"/>
              </a:rPr>
              <a:t>Once the gain is calculated any reliefs can be considered (see Lecture 9 )</a:t>
            </a:r>
          </a:p>
          <a:p>
            <a:pPr eaLnBrk="1" hangingPunct="1"/>
            <a:endParaRPr lang="en-GB" altLang="en-US" b="1">
              <a:latin typeface="Arial" charset="0"/>
              <a:cs typeface="Arial" charset="0"/>
            </a:endParaRPr>
          </a:p>
        </p:txBody>
      </p:sp>
      <p:sp>
        <p:nvSpPr>
          <p:cNvPr id="13316" name="Slide Number Placeholder 6"/>
          <p:cNvSpPr txBox="1">
            <a:spLocks noGrp="1"/>
          </p:cNvSpPr>
          <p:nvPr/>
        </p:nvSpPr>
        <p:spPr bwMode="auto">
          <a:xfrm>
            <a:off x="3714750" y="6423025"/>
            <a:ext cx="20002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4FD8855D-B996-4DFC-A500-0DEFBAFBF517}" type="slidenum">
              <a:rPr lang="en-GB" altLang="en-US" sz="1200">
                <a:cs typeface="Arial" charset="0"/>
              </a:rPr>
              <a:pPr algn="ctr"/>
              <a:t>8</a:t>
            </a:fld>
            <a:endParaRPr lang="en-GB" altLang="en-US" sz="1200"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C41BB4-F6CD-4AFF-8AF2-86256A92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8229600" cy="1143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Annual Exemption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en-US" alt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£12,300  2022/23</a:t>
            </a:r>
          </a:p>
          <a:p>
            <a:pPr eaLnBrk="1" hangingPunct="1"/>
            <a:endParaRPr lang="en-GB" altLang="en-US" b="1" dirty="0">
              <a:latin typeface="Arial" charset="0"/>
              <a:cs typeface="Arial" charset="0"/>
            </a:endParaRPr>
          </a:p>
        </p:txBody>
      </p:sp>
      <p:sp>
        <p:nvSpPr>
          <p:cNvPr id="14340" name="Slide Number Placeholder 6"/>
          <p:cNvSpPr txBox="1">
            <a:spLocks noGrp="1"/>
          </p:cNvSpPr>
          <p:nvPr/>
        </p:nvSpPr>
        <p:spPr bwMode="auto">
          <a:xfrm>
            <a:off x="3714750" y="6423025"/>
            <a:ext cx="20002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01E84C0E-A82B-49BC-A25C-0F2308F978E2}" type="slidenum">
              <a:rPr lang="en-GB" altLang="en-US" sz="1200">
                <a:cs typeface="Arial" charset="0"/>
              </a:rPr>
              <a:pPr algn="ctr"/>
              <a:t>9</a:t>
            </a:fld>
            <a:endParaRPr lang="en-GB" altLang="en-US" sz="1200"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256AED-ED4A-4732-98DA-EE7FAB875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413</Words>
  <Application>Microsoft Office PowerPoint</Application>
  <PresentationFormat>On-screen Show (4:3)</PresentationFormat>
  <Paragraphs>81</Paragraphs>
  <Slides>11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Office Theme</vt:lpstr>
      <vt:lpstr>Photo Editor Photo</vt:lpstr>
      <vt:lpstr>De Montfort Law School</vt:lpstr>
      <vt:lpstr> Outcomes </vt:lpstr>
      <vt:lpstr>The CGT Calculation</vt:lpstr>
      <vt:lpstr>How to Calculate  the Gain</vt:lpstr>
      <vt:lpstr>Calculating the Gain Example</vt:lpstr>
      <vt:lpstr>Calculating the Gain Example Answer</vt:lpstr>
      <vt:lpstr>Indexation</vt:lpstr>
      <vt:lpstr>Reliefs</vt:lpstr>
      <vt:lpstr>Annual Exemption</vt:lpstr>
      <vt:lpstr>Rate of Tax</vt:lpstr>
      <vt:lpstr>When is CGT Payable</vt:lpstr>
    </vt:vector>
  </TitlesOfParts>
  <Company>De Montfort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Leicester Institute  of Legal Practice</dc:title>
  <dc:creator>imagetest</dc:creator>
  <cp:lastModifiedBy>Lisa Laurenti</cp:lastModifiedBy>
  <cp:revision>45</cp:revision>
  <cp:lastPrinted>2018-09-06T15:19:40Z</cp:lastPrinted>
  <dcterms:created xsi:type="dcterms:W3CDTF">2009-06-03T10:01:58Z</dcterms:created>
  <dcterms:modified xsi:type="dcterms:W3CDTF">2022-06-24T12:36:46Z</dcterms:modified>
</cp:coreProperties>
</file>