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90" r:id="rId23"/>
    <p:sldId id="291" r:id="rId24"/>
    <p:sldId id="289" r:id="rId25"/>
  </p:sldIdLst>
  <p:sldSz cx="9144000" cy="6858000" type="screen4x3"/>
  <p:notesSz cx="6797675" cy="9926638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5" autoAdjust="0"/>
    <p:restoredTop sz="94660"/>
  </p:normalViewPr>
  <p:slideViewPr>
    <p:cSldViewPr>
      <p:cViewPr varScale="1">
        <p:scale>
          <a:sx n="114" d="100"/>
          <a:sy n="114" d="100"/>
        </p:scale>
        <p:origin x="17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78"/>
    </p:cViewPr>
  </p:sorterViewPr>
  <p:notesViewPr>
    <p:cSldViewPr>
      <p:cViewPr varScale="1">
        <p:scale>
          <a:sx n="32" d="100"/>
          <a:sy n="32" d="100"/>
        </p:scale>
        <p:origin x="-1699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159BAD-25A1-4426-BB81-48846C558E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8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E61D64E-A482-4346-B78C-EE652CFF4B6C}" type="datetimeFigureOut">
              <a:rPr lang="en-US"/>
              <a:pPr>
                <a:defRPr/>
              </a:pPr>
              <a:t>6/9/2022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7C7334-E6F7-4DDB-95DA-4B46B62DC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218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z="18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GB" altLang="en-US"/>
          </a:p>
          <a:p>
            <a:pPr marL="228600" indent="-228600"/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b="1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z="18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</a:pPr>
            <a:endParaRPr lang="en-GB" altLang="en-US" sz="18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  <a:p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5.bin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2.bin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3.bin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4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14375" y="500063"/>
            <a:ext cx="7786688" cy="144621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/>
              <a:t>Leicester Institute</a:t>
            </a:r>
          </a:p>
          <a:p>
            <a:pPr algn="ctr">
              <a:defRPr/>
            </a:pPr>
            <a:r>
              <a:rPr lang="en-GB" sz="4400" b="1" dirty="0"/>
              <a:t>of Legal Practice</a:t>
            </a:r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 userDrawn="1"/>
        </p:nvGraphicFramePr>
        <p:xfrm>
          <a:off x="179388" y="5805488"/>
          <a:ext cx="20161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3275191" imgH="5700254" progId="">
                  <p:embed/>
                </p:oleObj>
              </mc:Choice>
              <mc:Fallback>
                <p:oleObj name="Photo Editor Photo" r:id="rId2" imgW="13275191" imgH="570025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5805488"/>
                        <a:ext cx="2016125" cy="1052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D26DA89-07F1-4E11-8BC6-12A32F3C78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97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1EDB-1A35-4D34-ADE7-83F77B134D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49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7170-2A49-42AF-A633-8FC75A18AA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92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 userDrawn="1"/>
        </p:nvGraphicFramePr>
        <p:xfrm>
          <a:off x="179388" y="6165850"/>
          <a:ext cx="15128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3275191" imgH="5700254" progId="">
                  <p:embed/>
                </p:oleObj>
              </mc:Choice>
              <mc:Fallback>
                <p:oleObj name="Photo Editor Photo" r:id="rId2" imgW="13275191" imgH="570025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65850"/>
                        <a:ext cx="151288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5992"/>
            <a:ext cx="6400800" cy="33528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Leicester Institute  of Legal Practice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9A47E4-D35D-4716-95E3-A7FADB94FA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83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786563" y="6143625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1"/>
              <a:t>Leicester Institute</a:t>
            </a:r>
          </a:p>
          <a:p>
            <a:pPr algn="ctr" eaLnBrk="1" hangingPunct="1">
              <a:defRPr/>
            </a:pPr>
            <a:r>
              <a:rPr lang="en-GB" altLang="en-US" sz="1600" b="1"/>
              <a:t>of Legal Practice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 userDrawn="1"/>
        </p:nvGraphicFramePr>
        <p:xfrm>
          <a:off x="179388" y="6165850"/>
          <a:ext cx="15128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3275191" imgH="5700254" progId="">
                  <p:embed/>
                </p:oleObj>
              </mc:Choice>
              <mc:Fallback>
                <p:oleObj name="Photo Editor Photo" r:id="rId2" imgW="13275191" imgH="570025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65850"/>
                        <a:ext cx="151288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216000"/>
            <a:ext cx="7928690" cy="128417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0438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690441-718A-487C-8E0E-E00A53430D4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96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2957-FDD9-4B42-AEBA-EA5CC9BF9C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817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786563" y="6143625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1"/>
              <a:t>Leicester Institute</a:t>
            </a:r>
          </a:p>
          <a:p>
            <a:pPr algn="ctr" eaLnBrk="1" hangingPunct="1">
              <a:defRPr/>
            </a:pPr>
            <a:r>
              <a:rPr lang="en-GB" altLang="en-US" sz="1600" b="1"/>
              <a:t>of Legal Practice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 userDrawn="1"/>
        </p:nvGraphicFramePr>
        <p:xfrm>
          <a:off x="179388" y="6165850"/>
          <a:ext cx="15128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3275191" imgH="5700254" progId="">
                  <p:embed/>
                </p:oleObj>
              </mc:Choice>
              <mc:Fallback>
                <p:oleObj name="Photo Editor Photo" r:id="rId2" imgW="13275191" imgH="570025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65850"/>
                        <a:ext cx="151288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GB"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0438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C052EB7-0B22-4357-9288-D6E01AED2D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399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A386-1F31-412D-B530-108D8E8BD8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4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6786563" y="6143625"/>
            <a:ext cx="2000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1600" b="1"/>
              <a:t>Leicester Institute</a:t>
            </a:r>
          </a:p>
          <a:p>
            <a:pPr algn="ctr" eaLnBrk="1" hangingPunct="1">
              <a:defRPr/>
            </a:pPr>
            <a:r>
              <a:rPr lang="en-GB" altLang="en-US" sz="1600" b="1"/>
              <a:t>of Legal Practice</a:t>
            </a: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 userDrawn="1"/>
        </p:nvGraphicFramePr>
        <p:xfrm>
          <a:off x="179388" y="6165850"/>
          <a:ext cx="15128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hoto Editor Photo" r:id="rId2" imgW="13275191" imgH="5700254" progId="">
                  <p:embed/>
                </p:oleObj>
              </mc:Choice>
              <mc:Fallback>
                <p:oleObj name="Photo Editor Photo" r:id="rId2" imgW="13275191" imgH="5700254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165850"/>
                        <a:ext cx="1512887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GB"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43313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E7E960-28C9-48D0-A542-292BF47F775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96CF9-7D6A-4011-BF40-E1A64C2DB4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5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7F29B-4031-4A77-ABCD-8ADB59ECC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06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9D9BA-50E7-4158-B1B2-548476E5B4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86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5382AD-0E02-429A-9DA3-A113A1B855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897" r:id="rId3"/>
    <p:sldLayoutId id="2147483906" r:id="rId4"/>
    <p:sldLayoutId id="2147483898" r:id="rId5"/>
    <p:sldLayoutId id="2147483907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38" y="357188"/>
            <a:ext cx="7772400" cy="147002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GB" b="1" dirty="0">
                <a:latin typeface="Arial" pitchFamily="34" charset="0"/>
                <a:cs typeface="Arial" pitchFamily="34" charset="0"/>
              </a:rPr>
              <a:t>Leicester De Montfort Law School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/>
          <a:lstStyle/>
          <a:p>
            <a:r>
              <a:rPr lang="en-GB" altLang="en-US" sz="4000" b="1" dirty="0">
                <a:solidFill>
                  <a:schemeClr val="tx1"/>
                </a:solidFill>
              </a:rPr>
              <a:t>TAXATION</a:t>
            </a:r>
          </a:p>
          <a:p>
            <a:r>
              <a:rPr lang="en-GB" altLang="en-US" sz="4000" b="1" dirty="0">
                <a:solidFill>
                  <a:schemeClr val="tx1"/>
                </a:solidFill>
              </a:rPr>
              <a:t>Inheritance Tax</a:t>
            </a:r>
          </a:p>
          <a:p>
            <a:r>
              <a:rPr lang="en-GB" altLang="en-US" sz="4000" b="1" dirty="0">
                <a:solidFill>
                  <a:schemeClr val="tx1"/>
                </a:solidFill>
              </a:rPr>
              <a:t>Lecture 10</a:t>
            </a:r>
          </a:p>
          <a:p>
            <a:r>
              <a:rPr lang="en-GB" altLang="en-US" sz="4000" b="1" dirty="0">
                <a:solidFill>
                  <a:schemeClr val="tx1"/>
                </a:solidFill>
              </a:rPr>
              <a:t>Introduction and IHT payable on death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833D34-E919-4829-8A24-2BE383F06EB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on death: exemptions</a:t>
            </a:r>
            <a:endParaRPr lang="en-GB" b="1">
              <a:cs typeface="Arial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altLang="en-US">
              <a:cs typeface="Arial" charset="0"/>
            </a:endParaRPr>
          </a:p>
          <a:p>
            <a:pPr>
              <a:buFontTx/>
              <a:buNone/>
            </a:pPr>
            <a:r>
              <a:rPr lang="en-GB" altLang="en-US" sz="2800" b="1"/>
              <a:t>2. IDENTIFY AND DEDUCT EXEMPTIONS</a:t>
            </a:r>
          </a:p>
          <a:p>
            <a:r>
              <a:rPr lang="en-GB" altLang="en-US"/>
              <a:t>Transfers between spouses and civil partners</a:t>
            </a:r>
          </a:p>
          <a:p>
            <a:r>
              <a:rPr lang="en-GB" altLang="en-US"/>
              <a:t>Gifts to charities, political parties, for national purposes</a:t>
            </a:r>
          </a:p>
          <a:p>
            <a:pPr eaLnBrk="1" hangingPunct="1"/>
            <a:endParaRPr lang="en-GB" altLang="en-US" b="1">
              <a:cs typeface="Arial" charset="0"/>
            </a:endParaRPr>
          </a:p>
        </p:txBody>
      </p:sp>
      <p:sp>
        <p:nvSpPr>
          <p:cNvPr id="16388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8C316081-EE71-4296-9B7B-952B4764C627}" type="slidenum">
              <a:rPr lang="en-GB" altLang="en-US" sz="1200">
                <a:cs typeface="Arial" charset="0"/>
              </a:rPr>
              <a:pPr algn="ctr" eaLnBrk="1" hangingPunct="1"/>
              <a:t>10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on death: reliefs (1)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GB" altLang="en-US" b="1" dirty="0"/>
              <a:t>3. IDENTIFY AND DEDUCT RELIEFS</a:t>
            </a:r>
            <a:endParaRPr lang="en-GB" altLang="en-US" sz="3600" dirty="0"/>
          </a:p>
          <a:p>
            <a:pPr lvl="1">
              <a:buFontTx/>
              <a:buChar char="•"/>
              <a:defRPr/>
            </a:pPr>
            <a:r>
              <a:rPr lang="en-GB" altLang="en-US" sz="3200" b="1" i="1" dirty="0"/>
              <a:t>Business Property Relief </a:t>
            </a:r>
          </a:p>
          <a:p>
            <a:pPr lvl="1">
              <a:buFontTx/>
              <a:buChar char="•"/>
              <a:defRPr/>
            </a:pPr>
            <a:r>
              <a:rPr lang="en-GB" altLang="en-US" sz="3200" b="1" i="1" dirty="0"/>
              <a:t>Agricultural Property Relief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GB" altLang="en-US" dirty="0">
              <a:cs typeface="Arial" charset="0"/>
            </a:endParaRPr>
          </a:p>
          <a:p>
            <a:pPr eaLnBrk="1" hangingPunct="1">
              <a:defRPr/>
            </a:pPr>
            <a:endParaRPr lang="en-GB" altLang="en-US" b="1" dirty="0">
              <a:cs typeface="Arial" charset="0"/>
            </a:endParaRPr>
          </a:p>
        </p:txBody>
      </p:sp>
      <p:sp>
        <p:nvSpPr>
          <p:cNvPr id="17412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23CFB96F-5B91-4386-A500-037AE9B5AB56}" type="slidenum">
              <a:rPr lang="en-GB" altLang="en-US" sz="1200">
                <a:cs typeface="Arial" charset="0"/>
              </a:rPr>
              <a:pPr algn="ctr" eaLnBrk="1" hangingPunct="1"/>
              <a:t>11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on death: reliefs (2)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 u="sng" dirty="0"/>
              <a:t>Business property relief (BPR)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The following qualify for BPR</a:t>
            </a:r>
          </a:p>
          <a:p>
            <a:pPr marL="457200" indent="-457200">
              <a:lnSpc>
                <a:spcPct val="90000"/>
              </a:lnSpc>
              <a:buAutoNum type="alphaLcParenBoth"/>
            </a:pPr>
            <a:r>
              <a:rPr lang="en-GB" altLang="en-US" sz="2400" dirty="0"/>
              <a:t>a business or interest in a business (sole trader/partnership)</a:t>
            </a:r>
          </a:p>
          <a:p>
            <a:pPr marL="457200" indent="-457200">
              <a:lnSpc>
                <a:spcPct val="90000"/>
              </a:lnSpc>
              <a:buAutoNum type="alphaLcParenBoth"/>
            </a:pPr>
            <a:r>
              <a:rPr lang="en-GB" altLang="en-US" sz="2400" dirty="0"/>
              <a:t>shares in an unquoted company (Limited company) </a:t>
            </a:r>
          </a:p>
          <a:p>
            <a:pPr marL="457200" indent="-457200">
              <a:lnSpc>
                <a:spcPct val="90000"/>
              </a:lnSpc>
              <a:buAutoNum type="alphaLcParenBoth"/>
            </a:pPr>
            <a:r>
              <a:rPr lang="en-GB" altLang="en-US" sz="2400" dirty="0"/>
              <a:t>shares in a quoted company which give the transferor control of the company (Quoted on the stock exchange)</a:t>
            </a:r>
          </a:p>
          <a:p>
            <a:pPr marL="457200" indent="-457200">
              <a:lnSpc>
                <a:spcPct val="90000"/>
              </a:lnSpc>
              <a:buAutoNum type="alphaLcParenBoth"/>
            </a:pPr>
            <a:r>
              <a:rPr lang="en-GB" altLang="en-US" sz="2400" dirty="0"/>
              <a:t>land, buildings, plant or machinery used for the purposes of a business carried on either: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By a company of which the transferor has control; or</a:t>
            </a:r>
          </a:p>
          <a:p>
            <a:pPr lvl="2">
              <a:lnSpc>
                <a:spcPct val="90000"/>
              </a:lnSpc>
            </a:pPr>
            <a:r>
              <a:rPr lang="en-GB" altLang="en-US" sz="2000" dirty="0"/>
              <a:t>By a partnership of which the transferor was a partner</a:t>
            </a:r>
          </a:p>
          <a:p>
            <a:pPr eaLnBrk="1" hangingPunct="1"/>
            <a:endParaRPr lang="en-GB" altLang="en-US" dirty="0">
              <a:cs typeface="Arial" charset="0"/>
            </a:endParaRPr>
          </a:p>
          <a:p>
            <a:pPr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18436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9FFA4905-A573-4772-A0EB-70E693E3B9E2}" type="slidenum">
              <a:rPr lang="en-GB" altLang="en-US" sz="1200">
                <a:cs typeface="Arial" charset="0"/>
              </a:rPr>
              <a:pPr algn="ctr" eaLnBrk="1" hangingPunct="1"/>
              <a:t>12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on death: reliefs (3)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altLang="en-US" sz="2800" b="1" u="sng" dirty="0"/>
              <a:t>Business property relief (BPR)</a:t>
            </a:r>
          </a:p>
          <a:p>
            <a:r>
              <a:rPr lang="en-GB" altLang="en-US" sz="2800" dirty="0"/>
              <a:t>Reduction in value transferred</a:t>
            </a:r>
          </a:p>
          <a:p>
            <a:pPr marL="522288" lvl="1" indent="-65088"/>
            <a:r>
              <a:rPr lang="en-GB" altLang="en-US" sz="2400" dirty="0"/>
              <a:t>100% for business property within (a) or (b)</a:t>
            </a:r>
          </a:p>
          <a:p>
            <a:pPr marL="522288" lvl="1" indent="-65088"/>
            <a:r>
              <a:rPr lang="en-GB" altLang="en-US" sz="2400" dirty="0"/>
              <a:t>50% for business property within (c) or (d)</a:t>
            </a:r>
          </a:p>
          <a:p>
            <a:pPr marL="522288" lvl="1" indent="-65088"/>
            <a:endParaRPr lang="en-GB" altLang="en-US" sz="2400" dirty="0"/>
          </a:p>
          <a:p>
            <a:pPr marL="522288" lvl="1" indent="-65088">
              <a:buFontTx/>
              <a:buNone/>
            </a:pPr>
            <a:r>
              <a:rPr lang="en-GB" altLang="en-US" dirty="0"/>
              <a:t>Transferor must have owned the relevant business property for </a:t>
            </a:r>
            <a:r>
              <a:rPr lang="en-GB" altLang="en-US" b="1" u="sng" dirty="0"/>
              <a:t>2 years prior </a:t>
            </a:r>
            <a:r>
              <a:rPr lang="en-GB" altLang="en-US" dirty="0"/>
              <a:t>to the transfer (or it replaced other relevant business property and combined period of ownership is 2 years or more)</a:t>
            </a:r>
          </a:p>
          <a:p>
            <a:pPr eaLnBrk="1" hangingPunct="1"/>
            <a:endParaRPr lang="en-GB" altLang="en-US" dirty="0">
              <a:cs typeface="Arial" charset="0"/>
            </a:endParaRPr>
          </a:p>
          <a:p>
            <a:pPr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19460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CF159A96-1B23-4823-86EC-99FF743479BF}" type="slidenum">
              <a:rPr lang="en-GB" altLang="en-US" sz="1200">
                <a:cs typeface="Arial" charset="0"/>
              </a:rPr>
              <a:pPr algn="ctr" eaLnBrk="1" hangingPunct="1"/>
              <a:t>13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b="1"/>
              <a:t>IHT on death: cumulative total (1)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b="1"/>
              <a:t>4. CALCULATE CUMULATIVE TOTAL AND AMOUNT OF NIL RATE BAND (NRB) REMAINING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400" b="1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The rate of tax applicable depends on the total of all chargeable transfers made by the transferor in the </a:t>
            </a:r>
            <a:r>
              <a:rPr lang="en-GB" altLang="en-US" sz="2800" b="1"/>
              <a:t>seven years </a:t>
            </a:r>
            <a:r>
              <a:rPr lang="en-GB" altLang="en-US" sz="2800"/>
              <a:t>before death (the ‘cumulative total’)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4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NB It will include all PETs which have now become chargeable because of transferor’s death</a:t>
            </a:r>
          </a:p>
          <a:p>
            <a:pPr marL="0" indent="0" eaLnBrk="1" hangingPunct="1"/>
            <a:endParaRPr lang="en-GB" altLang="en-US" sz="2800">
              <a:cs typeface="Arial" charset="0"/>
            </a:endParaRPr>
          </a:p>
          <a:p>
            <a:pPr marL="0" indent="0" eaLnBrk="1" hangingPunct="1"/>
            <a:endParaRPr lang="en-GB" altLang="en-US" sz="2800" b="1">
              <a:cs typeface="Arial" charset="0"/>
            </a:endParaRPr>
          </a:p>
        </p:txBody>
      </p:sp>
      <p:sp>
        <p:nvSpPr>
          <p:cNvPr id="20484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D1732B18-2C13-4534-ACCB-2DD3A368F295}" type="slidenum">
              <a:rPr lang="en-GB" altLang="en-US" sz="1200">
                <a:cs typeface="Arial" charset="0"/>
              </a:rPr>
              <a:pPr algn="ctr" eaLnBrk="1" hangingPunct="1"/>
              <a:t>14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 b="1"/>
              <a:t>IHT on death: cumulative total (2)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457200" y="2133600"/>
            <a:ext cx="8229600" cy="398303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Deduct Cumulative Total from NRB, to see how much of NRB (if any) is available on death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NRB = £325,000</a:t>
            </a:r>
            <a:endParaRPr lang="en-GB" altLang="en-US" sz="2800">
              <a:cs typeface="Arial" charset="0"/>
            </a:endParaRPr>
          </a:p>
          <a:p>
            <a:pPr marL="0" indent="0" eaLnBrk="1" hangingPunct="1"/>
            <a:endParaRPr lang="en-GB" altLang="en-US" sz="2800">
              <a:cs typeface="Arial" charset="0"/>
            </a:endParaRPr>
          </a:p>
        </p:txBody>
      </p:sp>
      <p:sp>
        <p:nvSpPr>
          <p:cNvPr id="21508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F14B498-9F41-4EA0-A474-8A1A0FB1B18D}" type="slidenum">
              <a:rPr lang="en-GB" altLang="en-US" sz="1200">
                <a:cs typeface="Arial" charset="0"/>
              </a:rPr>
              <a:pPr algn="ctr" eaLnBrk="1" hangingPunct="1"/>
              <a:t>15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on death: calculate IHT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altLang="en-US" dirty="0">
              <a:cs typeface="Arial" charset="0"/>
            </a:endParaRPr>
          </a:p>
          <a:p>
            <a:pPr>
              <a:buFontTx/>
              <a:buNone/>
            </a:pPr>
            <a:r>
              <a:rPr lang="en-GB" altLang="en-US" b="1" dirty="0"/>
              <a:t>5. CALCULATE  IHT</a:t>
            </a:r>
          </a:p>
          <a:p>
            <a:r>
              <a:rPr lang="en-GB" altLang="en-US" dirty="0"/>
              <a:t>First £325,000 – 0% (Nil rate band)</a:t>
            </a:r>
          </a:p>
          <a:p>
            <a:r>
              <a:rPr lang="en-GB" altLang="en-US" dirty="0"/>
              <a:t>Over £325,000 – 40%</a:t>
            </a:r>
          </a:p>
          <a:p>
            <a:r>
              <a:rPr lang="en-GB" altLang="en-US" dirty="0"/>
              <a:t>Reduced rate of 36% for deaths after 6</a:t>
            </a:r>
            <a:r>
              <a:rPr lang="en-GB" altLang="en-US" baseline="30000" dirty="0"/>
              <a:t>th</a:t>
            </a:r>
            <a:r>
              <a:rPr lang="en-GB" altLang="en-US" dirty="0"/>
              <a:t> April 2012 where 10% of the net estate is left to charity.</a:t>
            </a:r>
          </a:p>
          <a:p>
            <a:pPr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22532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A96B2CFE-3CDE-4F44-ACA4-FA77B308E972}" type="slidenum">
              <a:rPr lang="en-GB" altLang="en-US" sz="1200">
                <a:cs typeface="Arial" charset="0"/>
              </a:rPr>
              <a:pPr algn="ctr" eaLnBrk="1" hangingPunct="1"/>
              <a:t>16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IHT payable on death Example (1)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135438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A dies on 1 Sept 2021 with an estate valued at £300,000. (No exemptions or reliefs applicable)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A had made a LCT of £100,000 on 1 Sept 2016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A had made a PET of £50,000 on 1 March 2019.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Ignoring exemptions, at his death A’s cumulative total is £150,000</a:t>
            </a:r>
          </a:p>
          <a:p>
            <a:pPr marL="0" indent="0" eaLnBrk="1" hangingPunct="1"/>
            <a:endParaRPr lang="en-GB" altLang="en-US" sz="2800" dirty="0">
              <a:cs typeface="Arial" charset="0"/>
            </a:endParaRPr>
          </a:p>
          <a:p>
            <a:pPr marL="0" indent="0" eaLnBrk="1" hangingPunct="1"/>
            <a:endParaRPr lang="en-GB" altLang="en-US" sz="2800" b="1" dirty="0">
              <a:cs typeface="Arial" charset="0"/>
            </a:endParaRPr>
          </a:p>
        </p:txBody>
      </p:sp>
      <p:sp>
        <p:nvSpPr>
          <p:cNvPr id="23556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1C9260D7-F612-4832-96DA-600DAB2B3357}" type="slidenum">
              <a:rPr lang="en-GB" altLang="en-US" sz="1200">
                <a:cs typeface="Arial" charset="0"/>
              </a:rPr>
              <a:pPr algn="ctr" eaLnBrk="1" hangingPunct="1"/>
              <a:t>17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/>
              <a:t>IHT payable on death Example(2)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A’s nil rate band is £325,000. He has used £150,000 of this during his life.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NRB still available to use on death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/>
              <a:t>£325,000- £150,000 = £175,000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Value of estate on death less remaining NRB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£300,000 - £175,000 = £125,000 subject to IHT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1800" dirty="0"/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GB" altLang="en-US" sz="2800" dirty="0"/>
              <a:t>£125,000 x 40% = £50,000 IHT payable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marL="0" indent="0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marL="0" indent="0" eaLnBrk="1" hangingPunct="1"/>
            <a:endParaRPr lang="en-GB" altLang="en-US" sz="2800" dirty="0">
              <a:cs typeface="Arial" charset="0"/>
            </a:endParaRPr>
          </a:p>
          <a:p>
            <a:pPr marL="0" indent="0" eaLnBrk="1" hangingPunct="1"/>
            <a:endParaRPr lang="en-GB" altLang="en-US" sz="2800" b="1" dirty="0">
              <a:cs typeface="Arial" charset="0"/>
            </a:endParaRPr>
          </a:p>
        </p:txBody>
      </p:sp>
      <p:sp>
        <p:nvSpPr>
          <p:cNvPr id="24580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76BFA4E6-65AF-4709-8F61-1A63F28F63AF}" type="slidenum">
              <a:rPr lang="en-GB" altLang="en-US" sz="1200">
                <a:cs typeface="Arial" charset="0"/>
              </a:rPr>
              <a:pPr algn="ctr" eaLnBrk="1" hangingPunct="1"/>
              <a:t>18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 dirty="0"/>
              <a:t>Transferable NRB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altLang="en-US" sz="2400" b="1" u="sng" dirty="0"/>
              <a:t>Transfer of unused NRB (spouses and civil partners)</a:t>
            </a:r>
          </a:p>
          <a:p>
            <a:r>
              <a:rPr lang="en-GB" altLang="en-US" sz="2400" dirty="0"/>
              <a:t>Where a person (A) dies on or after 9 Oct 2007, having survived a spouse/civil partner (B), then if B had unused NRB on his death, the unused proportion of B’s NRB can be claimed on A’s death.</a:t>
            </a:r>
          </a:p>
          <a:p>
            <a:pPr>
              <a:buFontTx/>
              <a:buNone/>
            </a:pPr>
            <a:endParaRPr lang="en-GB" altLang="en-US" sz="1800" b="1" u="sng" dirty="0"/>
          </a:p>
          <a:p>
            <a:pPr>
              <a:buFontTx/>
              <a:buNone/>
            </a:pPr>
            <a:r>
              <a:rPr lang="en-GB" altLang="en-US" sz="2400" b="1" u="sng" dirty="0"/>
              <a:t>STEPS</a:t>
            </a:r>
          </a:p>
          <a:p>
            <a:r>
              <a:rPr lang="en-GB" altLang="en-US" sz="2400" dirty="0"/>
              <a:t>Calculate </a:t>
            </a:r>
            <a:r>
              <a:rPr lang="en-GB" altLang="en-US" sz="2400" b="1" u="sng" dirty="0"/>
              <a:t>unused percentage </a:t>
            </a:r>
            <a:r>
              <a:rPr lang="en-GB" altLang="en-US" sz="2400" dirty="0"/>
              <a:t>of NRB in force at B’s death.</a:t>
            </a:r>
          </a:p>
          <a:p>
            <a:r>
              <a:rPr lang="en-GB" altLang="en-US" sz="2400" dirty="0"/>
              <a:t>A’s estate is allowed to have the NRB in force at A’s death increased by the same percentage.</a:t>
            </a:r>
          </a:p>
          <a:p>
            <a:pPr eaLnBrk="1" hangingPunct="1"/>
            <a:endParaRPr lang="en-GB" altLang="en-US" sz="2400" dirty="0">
              <a:cs typeface="Arial" charset="0"/>
            </a:endParaRPr>
          </a:p>
          <a:p>
            <a:pPr eaLnBrk="1" hangingPunct="1"/>
            <a:endParaRPr lang="en-GB" altLang="en-US" sz="2400" b="1" dirty="0">
              <a:cs typeface="Arial" charset="0"/>
            </a:endParaRPr>
          </a:p>
        </p:txBody>
      </p:sp>
      <p:sp>
        <p:nvSpPr>
          <p:cNvPr id="25604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D210C5ED-0179-4884-948D-3043A8B1CB01}" type="slidenum">
              <a:rPr lang="en-GB" altLang="en-US" sz="1200">
                <a:cs typeface="Arial" charset="0"/>
              </a:rPr>
              <a:pPr algn="ctr" eaLnBrk="1" hangingPunct="1"/>
              <a:t>19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Outcomes</a:t>
            </a:r>
            <a:endParaRPr lang="en-GB" b="1">
              <a:cs typeface="Arial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endParaRPr lang="en-GB" altLang="en-US" dirty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GB" altLang="en-US" dirty="0"/>
              <a:t>By the end of this lecture you will: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altLang="en-US" i="1" dirty="0"/>
          </a:p>
          <a:p>
            <a:pPr>
              <a:lnSpc>
                <a:spcPct val="90000"/>
              </a:lnSpc>
            </a:pPr>
            <a:r>
              <a:rPr lang="en-GB" altLang="en-US" i="1" dirty="0"/>
              <a:t>understand when IHT is charged</a:t>
            </a:r>
          </a:p>
          <a:p>
            <a:pPr>
              <a:lnSpc>
                <a:spcPct val="90000"/>
              </a:lnSpc>
            </a:pPr>
            <a:r>
              <a:rPr lang="en-GB" altLang="en-US" i="1" dirty="0"/>
              <a:t>understand how to calculate the IHT payable on a death</a:t>
            </a:r>
            <a:endParaRPr lang="en-GB" altLang="en-US" sz="2800" b="1" dirty="0">
              <a:cs typeface="Arial" charset="0"/>
            </a:endParaRPr>
          </a:p>
        </p:txBody>
      </p:sp>
      <p:sp>
        <p:nvSpPr>
          <p:cNvPr id="8196" name="Footer Placeholder 4"/>
          <p:cNvSpPr txBox="1">
            <a:spLocks noGrp="1"/>
          </p:cNvSpPr>
          <p:nvPr/>
        </p:nvSpPr>
        <p:spPr bwMode="auto">
          <a:xfrm>
            <a:off x="7000875" y="6286500"/>
            <a:ext cx="21431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GB" altLang="en-US" sz="1600" b="1" dirty="0">
              <a:cs typeface="Arial" charset="0"/>
            </a:endParaRPr>
          </a:p>
        </p:txBody>
      </p:sp>
      <p:sp>
        <p:nvSpPr>
          <p:cNvPr id="8197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34EADBE6-0499-43C5-8134-B65FCE0498C5}" type="slidenum">
              <a:rPr lang="en-GB" altLang="en-US" sz="1200">
                <a:cs typeface="Arial" charset="0"/>
              </a:rPr>
              <a:pPr algn="ctr" eaLnBrk="1" hangingPunct="1"/>
              <a:t>2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 dirty="0"/>
              <a:t>Transfer of unused NRB Example (1)</a:t>
            </a:r>
            <a:endParaRPr lang="en-GB" sz="3600" b="1" dirty="0">
              <a:cs typeface="Arial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3000" dirty="0"/>
              <a:t>Jess dies on 27 May 2008, with an estate of £400,000. She gives legacy of £150,000 to her son, remainder to spouse, Joe. (NRB when she dies is £300,000)</a:t>
            </a:r>
          </a:p>
          <a:p>
            <a:pPr>
              <a:lnSpc>
                <a:spcPct val="90000"/>
              </a:lnSpc>
            </a:pPr>
            <a:endParaRPr lang="en-GB" altLang="en-US" sz="1800" dirty="0"/>
          </a:p>
          <a:p>
            <a:pPr>
              <a:lnSpc>
                <a:spcPct val="90000"/>
              </a:lnSpc>
            </a:pPr>
            <a:r>
              <a:rPr lang="en-GB" altLang="en-US" sz="3000" dirty="0"/>
              <a:t>Joe dies on 1 June 2022 leaving his estate of £450,000 to his son. (He made no lifetime gifts in the 7 years before his death) (NRB when he dies is also £325,000)</a:t>
            </a:r>
          </a:p>
          <a:p>
            <a:pPr>
              <a:lnSpc>
                <a:spcPct val="90000"/>
              </a:lnSpc>
            </a:pPr>
            <a:endParaRPr lang="en-GB" altLang="en-US" sz="1800" dirty="0"/>
          </a:p>
          <a:p>
            <a:pPr>
              <a:lnSpc>
                <a:spcPct val="90000"/>
              </a:lnSpc>
            </a:pPr>
            <a:r>
              <a:rPr lang="en-GB" altLang="en-US" sz="3000" dirty="0"/>
              <a:t>Is any IHT payable on Joe’s death?</a:t>
            </a:r>
          </a:p>
          <a:p>
            <a:pPr eaLnBrk="1" hangingPunct="1"/>
            <a:endParaRPr lang="en-GB" altLang="en-US" sz="3000" dirty="0">
              <a:cs typeface="Arial" charset="0"/>
            </a:endParaRPr>
          </a:p>
          <a:p>
            <a:pPr eaLnBrk="1" hangingPunct="1"/>
            <a:endParaRPr lang="en-GB" altLang="en-US" sz="3000" b="1" dirty="0">
              <a:cs typeface="Arial" charset="0"/>
            </a:endParaRPr>
          </a:p>
        </p:txBody>
      </p:sp>
      <p:sp>
        <p:nvSpPr>
          <p:cNvPr id="26628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15BC6B35-AD2F-41C9-B721-0F384EEB344C}" type="slidenum">
              <a:rPr lang="en-GB" altLang="en-US" sz="1200">
                <a:cs typeface="Arial" charset="0"/>
              </a:rPr>
              <a:pPr algn="ctr" eaLnBrk="1" hangingPunct="1"/>
              <a:t>20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 dirty="0"/>
              <a:t>Transfer of unused NRB Example (2)</a:t>
            </a:r>
            <a:endParaRPr lang="en-GB" sz="3600" b="1" dirty="0">
              <a:cs typeface="Arial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GB" altLang="en-US" sz="2800" b="1" dirty="0">
                <a:cs typeface="Arial" charset="0"/>
              </a:rPr>
              <a:t>On Jess’s death how much of NRB is unused?</a:t>
            </a:r>
            <a:endParaRPr lang="en-GB" altLang="en-US" sz="3000" dirty="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GB" altLang="en-US" sz="2800" dirty="0">
                <a:cs typeface="Arial" charset="0"/>
              </a:rPr>
              <a:t>£300,000 - £150,000 (gift to son) = £150,000</a:t>
            </a:r>
            <a:endParaRPr lang="en-GB" altLang="en-US" sz="2800" dirty="0"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GB" altLang="en-US" sz="2800" dirty="0">
                <a:cs typeface="Arial" charset="0"/>
              </a:rPr>
              <a:t>50% of NRB unused</a:t>
            </a:r>
          </a:p>
          <a:p>
            <a:pPr>
              <a:buFont typeface="Arial" charset="0"/>
              <a:buNone/>
            </a:pPr>
            <a:endParaRPr lang="en-GB" altLang="en-US" sz="1800" dirty="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GB" altLang="en-US" sz="2800" b="1" dirty="0">
                <a:cs typeface="Arial" charset="0"/>
              </a:rPr>
              <a:t>On Joe’s death, NRB can be increased by 50%</a:t>
            </a:r>
            <a:endParaRPr lang="en-GB" altLang="en-US" sz="2800" dirty="0">
              <a:cs typeface="Times New Roman" charset="0"/>
            </a:endParaRPr>
          </a:p>
          <a:p>
            <a:pPr>
              <a:buFont typeface="Arial" charset="0"/>
              <a:buNone/>
            </a:pPr>
            <a:r>
              <a:rPr lang="en-GB" altLang="en-US" sz="2800" dirty="0">
                <a:cs typeface="Arial" charset="0"/>
              </a:rPr>
              <a:t>50% of £325,000 = £162,500</a:t>
            </a:r>
          </a:p>
          <a:p>
            <a:pPr>
              <a:buFont typeface="Arial" charset="0"/>
              <a:buNone/>
            </a:pPr>
            <a:endParaRPr lang="en-GB" altLang="en-US" sz="1800" dirty="0"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en-GB" altLang="en-US" sz="2800" b="1" dirty="0">
                <a:cs typeface="Arial" charset="0"/>
              </a:rPr>
              <a:t>So on Joe’s death, NRB is</a:t>
            </a:r>
            <a:r>
              <a:rPr lang="en-GB" altLang="en-US" b="1" dirty="0">
                <a:cs typeface="Arial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GB" altLang="en-US" sz="2800" dirty="0">
                <a:cs typeface="Arial" charset="0"/>
              </a:rPr>
              <a:t>£325,000 + £162,500 = £487,500</a:t>
            </a:r>
            <a:endParaRPr lang="en-GB" altLang="en-US" sz="2800" dirty="0">
              <a:cs typeface="Times New Roman" charset="0"/>
            </a:endParaRPr>
          </a:p>
          <a:p>
            <a:pPr>
              <a:buFont typeface="Arial" charset="0"/>
              <a:buNone/>
            </a:pPr>
            <a:endParaRPr lang="en-GB" altLang="en-US" sz="2800" dirty="0">
              <a:cs typeface="Arial" charset="0"/>
            </a:endParaRPr>
          </a:p>
        </p:txBody>
      </p:sp>
      <p:sp>
        <p:nvSpPr>
          <p:cNvPr id="27652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2CE22B5A-6C7C-4BFB-8E2D-12C7726211EE}" type="slidenum">
              <a:rPr lang="en-GB" altLang="en-US" sz="1200">
                <a:cs typeface="Arial" charset="0"/>
              </a:rPr>
              <a:pPr algn="ctr" eaLnBrk="1" hangingPunct="1"/>
              <a:t>21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215900"/>
            <a:ext cx="7927975" cy="1284288"/>
          </a:xfrm>
        </p:spPr>
        <p:txBody>
          <a:bodyPr/>
          <a:lstStyle/>
          <a:p>
            <a:pPr>
              <a:defRPr/>
            </a:pPr>
            <a:r>
              <a:rPr lang="en-GB" dirty="0"/>
              <a:t>Residence Nil Rate Band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800" dirty="0">
                <a:latin typeface="+mn-lt"/>
              </a:rPr>
              <a:t>Deaths after 6</a:t>
            </a:r>
            <a:r>
              <a:rPr lang="en-GB" sz="2800" baseline="30000" dirty="0">
                <a:latin typeface="+mn-lt"/>
              </a:rPr>
              <a:t>th</a:t>
            </a:r>
            <a:r>
              <a:rPr lang="en-GB" sz="2800" dirty="0">
                <a:latin typeface="+mn-lt"/>
              </a:rPr>
              <a:t> April 2017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In addition to NRB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2022/23 = £175,000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No more than residence is worth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Reduced for estates over £2m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Qualifying residential interest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Closely inherited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Applied before NRB</a:t>
            </a:r>
          </a:p>
          <a:p>
            <a:pPr>
              <a:defRPr/>
            </a:pPr>
            <a:r>
              <a:rPr lang="en-GB" sz="2800" dirty="0">
                <a:latin typeface="+mn-lt"/>
              </a:rPr>
              <a:t>Transfer unused RNRB to surviving spouse</a:t>
            </a:r>
          </a:p>
          <a:p>
            <a:pPr marL="0" indent="0">
              <a:buFont typeface="Arial" charset="0"/>
              <a:buNone/>
              <a:defRPr/>
            </a:pPr>
            <a:endParaRPr lang="en-GB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C36D85-4414-4FBB-B7C2-4A89E8ACB495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8" y="215900"/>
            <a:ext cx="7927975" cy="1284288"/>
          </a:xfrm>
        </p:spPr>
        <p:txBody>
          <a:bodyPr/>
          <a:lstStyle/>
          <a:p>
            <a:pPr>
              <a:defRPr/>
            </a:pPr>
            <a:r>
              <a:rPr lang="en-GB" dirty="0"/>
              <a:t>Residence Nil Rate Band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2400" dirty="0">
                <a:latin typeface="+mn-lt"/>
              </a:rPr>
              <a:t>Yvonne dies on 30</a:t>
            </a:r>
            <a:r>
              <a:rPr lang="en-GB" sz="2400" baseline="30000" dirty="0">
                <a:latin typeface="+mn-lt"/>
              </a:rPr>
              <a:t>th</a:t>
            </a:r>
            <a:r>
              <a:rPr lang="en-GB" sz="2400" dirty="0">
                <a:latin typeface="+mn-lt"/>
              </a:rPr>
              <a:t> June 2022 leaving her estate to her four children. The estate is valued at £750,000 including her home worth £500,000. No exemptions  or reliefs apply and when Yvonne’s husband died in 2021 he used up his NRB but left his share of the house to Yvonne.</a:t>
            </a:r>
          </a:p>
          <a:p>
            <a:pPr marL="0" indent="0">
              <a:buFont typeface="Arial" charset="0"/>
              <a:buNone/>
              <a:defRPr/>
            </a:pPr>
            <a:endParaRPr lang="en-GB" sz="2400" dirty="0">
              <a:latin typeface="+mn-lt"/>
            </a:endParaRPr>
          </a:p>
          <a:p>
            <a:pPr>
              <a:defRPr/>
            </a:pPr>
            <a:r>
              <a:rPr lang="en-GB" sz="2400" dirty="0">
                <a:latin typeface="+mn-lt"/>
              </a:rPr>
              <a:t>Estate value = £750,000</a:t>
            </a:r>
          </a:p>
          <a:p>
            <a:pPr>
              <a:defRPr/>
            </a:pPr>
            <a:r>
              <a:rPr lang="en-GB" sz="2400" dirty="0">
                <a:latin typeface="+mn-lt"/>
              </a:rPr>
              <a:t>RNRB of £350,000 (for Yvonne and husband) @ 0%</a:t>
            </a:r>
          </a:p>
          <a:p>
            <a:pPr>
              <a:defRPr/>
            </a:pPr>
            <a:r>
              <a:rPr lang="en-GB" sz="2400" dirty="0">
                <a:latin typeface="+mn-lt"/>
              </a:rPr>
              <a:t>NRB of £325,000 @ 0%</a:t>
            </a:r>
          </a:p>
          <a:p>
            <a:pPr>
              <a:defRPr/>
            </a:pPr>
            <a:r>
              <a:rPr lang="en-GB" sz="2400" dirty="0">
                <a:latin typeface="+mn-lt"/>
              </a:rPr>
              <a:t>Remaining £75,000 @ 40% = £30,000</a:t>
            </a:r>
          </a:p>
          <a:p>
            <a:pPr>
              <a:defRPr/>
            </a:pPr>
            <a:endParaRPr lang="en-GB" sz="2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0EC958-E1DC-40EE-8804-C830DC9077BE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Liability for IHT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28813"/>
            <a:ext cx="8229600" cy="4197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/>
              <a:t>PRs liable for IHT on deceased’s free estate. IHT due 6 months after end of month in which deceased dies.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GB" altLang="en-US" dirty="0"/>
          </a:p>
          <a:p>
            <a:pPr>
              <a:lnSpc>
                <a:spcPct val="90000"/>
              </a:lnSpc>
            </a:pPr>
            <a:r>
              <a:rPr lang="en-GB" altLang="en-US" dirty="0"/>
              <a:t>Instalment option available for certain types of assets</a:t>
            </a:r>
          </a:p>
          <a:p>
            <a:pPr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30724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CD6E20C5-678A-4501-B7C6-EAD8AEB963F1}" type="slidenum">
              <a:rPr lang="en-GB" altLang="en-US" sz="1200">
                <a:cs typeface="Arial" charset="0"/>
              </a:rPr>
              <a:pPr algn="ctr" eaLnBrk="1" hangingPunct="1"/>
              <a:t>24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b="1"/>
              <a:t>Sources of Law</a:t>
            </a:r>
            <a:endParaRPr lang="en-GB" b="1">
              <a:cs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Statute</a:t>
            </a:r>
          </a:p>
          <a:p>
            <a:pPr lvl="1">
              <a:lnSpc>
                <a:spcPct val="90000"/>
              </a:lnSpc>
              <a:buFont typeface="Arial" charset="0"/>
              <a:buNone/>
            </a:pPr>
            <a:r>
              <a:rPr lang="en-GB" altLang="en-US" sz="3200" i="1"/>
              <a:t>Inheritance Tax Act 1984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i="1"/>
          </a:p>
          <a:p>
            <a:pPr>
              <a:lnSpc>
                <a:spcPct val="90000"/>
              </a:lnSpc>
            </a:pPr>
            <a:r>
              <a:rPr lang="en-GB" altLang="en-US" i="1"/>
              <a:t>Case Law</a:t>
            </a:r>
          </a:p>
          <a:p>
            <a:pPr>
              <a:lnSpc>
                <a:spcPct val="90000"/>
              </a:lnSpc>
            </a:pPr>
            <a:r>
              <a:rPr lang="en-GB" altLang="en-US" i="1"/>
              <a:t>Official Statements</a:t>
            </a:r>
            <a:endParaRPr lang="en-GB" altLang="en-US">
              <a:cs typeface="Arial" charset="0"/>
            </a:endParaRPr>
          </a:p>
          <a:p>
            <a:pPr eaLnBrk="1" hangingPunct="1"/>
            <a:endParaRPr lang="en-GB" altLang="en-US" sz="2800" b="1">
              <a:cs typeface="Arial" charset="0"/>
            </a:endParaRPr>
          </a:p>
        </p:txBody>
      </p:sp>
      <p:sp>
        <p:nvSpPr>
          <p:cNvPr id="9221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72226964-0CE8-43E5-9390-4DC760B3187B}" type="slidenum">
              <a:rPr lang="en-GB" altLang="en-US" sz="1200">
                <a:cs typeface="Arial" charset="0"/>
              </a:rPr>
              <a:pPr algn="ctr" eaLnBrk="1" hangingPunct="1"/>
              <a:t>3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Main charging provision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b="1" dirty="0">
                <a:latin typeface="Arial" charset="0"/>
                <a:cs typeface="Arial" charset="0"/>
              </a:rPr>
              <a:t>IHT is charged on the </a:t>
            </a:r>
            <a:r>
              <a:rPr lang="en-GB" altLang="en-US" sz="2800" b="1" i="1" dirty="0">
                <a:latin typeface="Arial" charset="0"/>
                <a:cs typeface="Arial" charset="0"/>
              </a:rPr>
              <a:t>value transferred by a chargeable transfer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b="1" i="1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1" i="1" dirty="0">
                <a:latin typeface="Arial" charset="0"/>
                <a:cs typeface="Arial" charset="0"/>
              </a:rPr>
              <a:t>Chargeable transfer</a:t>
            </a:r>
            <a:r>
              <a:rPr lang="en-GB" altLang="en-US" sz="2800" b="1" dirty="0">
                <a:latin typeface="Arial" charset="0"/>
                <a:cs typeface="Arial" charset="0"/>
              </a:rPr>
              <a:t> means a </a:t>
            </a:r>
            <a:r>
              <a:rPr lang="en-GB" altLang="en-US" sz="2800" b="1" i="1" dirty="0">
                <a:latin typeface="Arial" charset="0"/>
                <a:cs typeface="Arial" charset="0"/>
              </a:rPr>
              <a:t>transfer of value</a:t>
            </a:r>
            <a:r>
              <a:rPr lang="en-GB" altLang="en-US" sz="2800" b="1" dirty="0">
                <a:latin typeface="Arial" charset="0"/>
                <a:cs typeface="Arial" charset="0"/>
              </a:rPr>
              <a:t> which is made by an </a:t>
            </a:r>
            <a:r>
              <a:rPr lang="en-GB" altLang="en-US" sz="2800" b="1" i="1" dirty="0">
                <a:latin typeface="Arial" charset="0"/>
                <a:cs typeface="Arial" charset="0"/>
              </a:rPr>
              <a:t>individual </a:t>
            </a:r>
            <a:r>
              <a:rPr lang="en-GB" altLang="en-US" sz="2800" b="1" dirty="0">
                <a:latin typeface="Arial" charset="0"/>
                <a:cs typeface="Arial" charset="0"/>
              </a:rPr>
              <a:t>but is not an </a:t>
            </a:r>
            <a:r>
              <a:rPr lang="en-GB" altLang="en-US" sz="2800" b="1" i="1" dirty="0">
                <a:latin typeface="Arial" charset="0"/>
                <a:cs typeface="Arial" charset="0"/>
              </a:rPr>
              <a:t>exempt transfer</a:t>
            </a:r>
          </a:p>
          <a:p>
            <a:pPr>
              <a:lnSpc>
                <a:spcPct val="90000"/>
              </a:lnSpc>
            </a:pPr>
            <a:endParaRPr lang="en-GB" altLang="en-US" sz="2800" b="1" i="1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b="1" i="1" dirty="0">
                <a:latin typeface="Arial" charset="0"/>
                <a:cs typeface="Arial" charset="0"/>
              </a:rPr>
              <a:t>Transfer of value </a:t>
            </a:r>
            <a:r>
              <a:rPr lang="en-GB" altLang="en-US" sz="2800" b="1" dirty="0">
                <a:latin typeface="Arial" charset="0"/>
                <a:cs typeface="Arial" charset="0"/>
              </a:rPr>
              <a:t>is a disposition as a result of which transferor’s estate immediately after the disposition is less than it would be but for the disposition</a:t>
            </a:r>
          </a:p>
          <a:p>
            <a:pPr eaLnBrk="1" hangingPunct="1"/>
            <a:endParaRPr lang="en-GB" altLang="en-US" sz="2800" dirty="0">
              <a:latin typeface="Arial" charset="0"/>
              <a:cs typeface="Arial" charset="0"/>
            </a:endParaRPr>
          </a:p>
          <a:p>
            <a:pPr eaLnBrk="1" hangingPunct="1"/>
            <a:endParaRPr lang="en-GB" altLang="en-US" sz="2800" b="1" dirty="0">
              <a:latin typeface="Arial" charset="0"/>
              <a:cs typeface="Arial" charset="0"/>
            </a:endParaRP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237E7ABD-FA16-442D-B298-76B39EE048F2}" type="slidenum">
              <a:rPr lang="en-GB" altLang="en-US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When is IHT relevant?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>
              <a:latin typeface="Arial" charset="0"/>
              <a:cs typeface="Arial" charset="0"/>
            </a:endParaRPr>
          </a:p>
          <a:p>
            <a:r>
              <a:rPr lang="en-GB" altLang="en-US">
                <a:latin typeface="Arial" charset="0"/>
                <a:cs typeface="Arial" charset="0"/>
              </a:rPr>
              <a:t>On death</a:t>
            </a:r>
          </a:p>
          <a:p>
            <a:endParaRPr lang="en-GB" altLang="en-US">
              <a:latin typeface="Arial" charset="0"/>
              <a:cs typeface="Arial" charset="0"/>
            </a:endParaRPr>
          </a:p>
          <a:p>
            <a:r>
              <a:rPr lang="en-GB" altLang="en-US">
                <a:latin typeface="Arial" charset="0"/>
                <a:cs typeface="Arial" charset="0"/>
              </a:rPr>
              <a:t>Lifetime chargeable transfers (LCTs)</a:t>
            </a:r>
          </a:p>
          <a:p>
            <a:endParaRPr lang="en-GB" altLang="en-US">
              <a:latin typeface="Arial" charset="0"/>
              <a:cs typeface="Arial" charset="0"/>
            </a:endParaRPr>
          </a:p>
          <a:p>
            <a:r>
              <a:rPr lang="en-GB" altLang="en-US">
                <a:latin typeface="Arial" charset="0"/>
                <a:cs typeface="Arial" charset="0"/>
              </a:rPr>
              <a:t>Potentially exempt transfers (PETs)</a:t>
            </a:r>
          </a:p>
          <a:p>
            <a:pPr eaLnBrk="1" hangingPunct="1"/>
            <a:endParaRPr lang="en-GB" altLang="en-US" b="1">
              <a:latin typeface="Arial" charset="0"/>
              <a:cs typeface="Arial" charset="0"/>
            </a:endParaRP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15053763-BFDB-4A68-B9A7-86BE9363B267}" type="slidenum">
              <a:rPr lang="en-GB" altLang="en-US" smtClean="0"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/>
              <a:t>Charge to IHT on death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/>
            <a:endParaRPr lang="en-GB" altLang="en-US" sz="1800" dirty="0"/>
          </a:p>
          <a:p>
            <a:pPr marL="609600" indent="-609600">
              <a:buFontTx/>
              <a:buNone/>
            </a:pPr>
            <a:r>
              <a:rPr lang="en-GB" altLang="en-US" dirty="0"/>
              <a:t>1. 	Calculate value transferred</a:t>
            </a:r>
          </a:p>
          <a:p>
            <a:pPr marL="609600" indent="-609600">
              <a:buFontTx/>
              <a:buNone/>
            </a:pPr>
            <a:r>
              <a:rPr lang="en-GB" altLang="en-US" dirty="0"/>
              <a:t>2. 	Identify and deduct exemptions </a:t>
            </a:r>
          </a:p>
          <a:p>
            <a:pPr marL="609600" indent="-609600">
              <a:buFontTx/>
              <a:buNone/>
            </a:pPr>
            <a:r>
              <a:rPr lang="en-GB" altLang="en-US" dirty="0"/>
              <a:t>3. 	Identify and deduct reliefs</a:t>
            </a:r>
          </a:p>
          <a:p>
            <a:pPr marL="609600" indent="-609600">
              <a:buFontTx/>
              <a:buNone/>
            </a:pPr>
            <a:r>
              <a:rPr lang="en-GB" altLang="en-US" dirty="0"/>
              <a:t>4. 	Calculate cumulative total and amount of nil rate band remaining</a:t>
            </a:r>
          </a:p>
          <a:p>
            <a:pPr marL="609600" indent="-609600">
              <a:buFontTx/>
              <a:buNone/>
            </a:pPr>
            <a:r>
              <a:rPr lang="en-GB" altLang="en-US" dirty="0"/>
              <a:t>5. 	Calculate IHT</a:t>
            </a:r>
          </a:p>
          <a:p>
            <a:pPr marL="609600" indent="-609600" eaLnBrk="1" hangingPunct="1"/>
            <a:endParaRPr lang="en-GB" altLang="en-US" dirty="0">
              <a:cs typeface="Arial" charset="0"/>
            </a:endParaRPr>
          </a:p>
          <a:p>
            <a:pPr marL="609600" indent="-609600"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12292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65292F09-9D0B-47D4-8D78-979DC05375D3}" type="slidenum">
              <a:rPr lang="en-GB" altLang="en-US" sz="1200">
                <a:cs typeface="Arial" charset="0"/>
              </a:rPr>
              <a:pPr algn="ctr" eaLnBrk="1" hangingPunct="1"/>
              <a:t>6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/>
              <a:t>IHT on death: value transferred (1)</a:t>
            </a:r>
            <a:endParaRPr lang="en-GB" sz="3600" b="1">
              <a:cs typeface="Arial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altLang="en-US">
              <a:cs typeface="Arial" charset="0"/>
            </a:endParaRPr>
          </a:p>
          <a:p>
            <a:pPr marL="990600" lvl="1" indent="-533400">
              <a:buFontTx/>
              <a:buAutoNum type="arabicPeriod"/>
            </a:pPr>
            <a:r>
              <a:rPr lang="en-GB" altLang="en-US" b="1"/>
              <a:t>CALCULATE VALUE TRANSFERRED</a:t>
            </a:r>
          </a:p>
          <a:p>
            <a:pPr marL="990600" lvl="1" indent="-533400">
              <a:buFontTx/>
              <a:buNone/>
            </a:pPr>
            <a:endParaRPr lang="en-GB" altLang="en-US" sz="1200"/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	Value of deceased’s estate immediately before death less liabilities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/>
              <a:t>	Assets valued at market value</a:t>
            </a:r>
          </a:p>
          <a:p>
            <a:pPr eaLnBrk="1" hangingPunct="1"/>
            <a:endParaRPr lang="en-GB" altLang="en-US" b="1">
              <a:cs typeface="Arial" charset="0"/>
            </a:endParaRPr>
          </a:p>
        </p:txBody>
      </p:sp>
      <p:sp>
        <p:nvSpPr>
          <p:cNvPr id="13316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43691B3B-C2C9-4A39-8BEF-F148B454E0D3}" type="slidenum">
              <a:rPr lang="en-GB" altLang="en-US" sz="1200">
                <a:cs typeface="Arial" charset="0"/>
              </a:rPr>
              <a:pPr algn="ctr" eaLnBrk="1" hangingPunct="1"/>
              <a:t>7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/>
              <a:t>IHT on death: value transferred (2)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en-GB" altLang="en-US">
              <a:cs typeface="Arial" charset="0"/>
            </a:endParaRPr>
          </a:p>
          <a:p>
            <a:pPr>
              <a:buFontTx/>
              <a:buNone/>
            </a:pPr>
            <a:r>
              <a:rPr lang="en-GB" altLang="en-US"/>
              <a:t>	 </a:t>
            </a:r>
            <a:r>
              <a:rPr lang="en-GB" altLang="en-US" b="1"/>
              <a:t>Related property rule</a:t>
            </a:r>
          </a:p>
          <a:p>
            <a:pPr lvl="1">
              <a:buFontTx/>
              <a:buNone/>
            </a:pPr>
            <a:r>
              <a:rPr lang="en-GB" altLang="en-US"/>
              <a:t>	Where any property in one spouse’s estate would be worth more if valued together with related property in the other spouse’s estate, the property is to be valued as a proportion of the related property valued together</a:t>
            </a:r>
          </a:p>
          <a:p>
            <a:pPr eaLnBrk="1" hangingPunct="1"/>
            <a:endParaRPr lang="en-GB" altLang="en-US" b="1">
              <a:cs typeface="Arial" charset="0"/>
            </a:endParaRPr>
          </a:p>
        </p:txBody>
      </p:sp>
      <p:sp>
        <p:nvSpPr>
          <p:cNvPr id="14340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BC48C1AB-90FC-483F-BE5A-42AC580FE2E6}" type="slidenum">
              <a:rPr lang="en-GB" altLang="en-US" sz="1200">
                <a:cs typeface="Arial" charset="0"/>
              </a:rPr>
              <a:pPr algn="ctr" eaLnBrk="1" hangingPunct="1"/>
              <a:t>8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28625" y="428625"/>
            <a:ext cx="8229600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3600" b="1"/>
              <a:t>IHT on death: value transferred (3)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b="1" u="sng" dirty="0"/>
              <a:t>Related Property Rule Example</a:t>
            </a:r>
          </a:p>
          <a:p>
            <a:pPr>
              <a:buFontTx/>
              <a:buNone/>
            </a:pPr>
            <a:endParaRPr lang="en-GB" altLang="en-US" sz="1800" u="sng" dirty="0"/>
          </a:p>
          <a:p>
            <a:pPr>
              <a:buFontTx/>
              <a:buNone/>
            </a:pPr>
            <a:r>
              <a:rPr lang="en-GB" altLang="en-US" dirty="0"/>
              <a:t>Mr X owns 2 rare Doulton cups and saucers</a:t>
            </a:r>
          </a:p>
          <a:p>
            <a:pPr>
              <a:buFontTx/>
              <a:buNone/>
            </a:pPr>
            <a:r>
              <a:rPr lang="en-GB" altLang="en-US" dirty="0"/>
              <a:t>Mrs X owns 4 of the same cups and saucers</a:t>
            </a:r>
          </a:p>
          <a:p>
            <a:pPr>
              <a:buFontTx/>
              <a:buNone/>
            </a:pPr>
            <a:r>
              <a:rPr lang="en-GB" altLang="en-US" dirty="0"/>
              <a:t>Value of 1 =  £100  </a:t>
            </a:r>
          </a:p>
          <a:p>
            <a:pPr>
              <a:buFontTx/>
              <a:buNone/>
            </a:pPr>
            <a:r>
              <a:rPr lang="en-GB" altLang="en-US" dirty="0"/>
              <a:t>Value of set of 6 =  £3,000</a:t>
            </a:r>
          </a:p>
          <a:p>
            <a:pPr>
              <a:buFontTx/>
              <a:buNone/>
            </a:pPr>
            <a:endParaRPr lang="en-GB" altLang="en-US" sz="1800" dirty="0"/>
          </a:p>
          <a:p>
            <a:pPr>
              <a:buFontTx/>
              <a:buNone/>
            </a:pPr>
            <a:r>
              <a:rPr lang="en-GB" altLang="en-US" dirty="0"/>
              <a:t>Value of Mr X’s on his death?</a:t>
            </a:r>
          </a:p>
          <a:p>
            <a:pPr eaLnBrk="1" hangingPunct="1"/>
            <a:endParaRPr lang="en-GB" altLang="en-US" dirty="0">
              <a:cs typeface="Arial" charset="0"/>
            </a:endParaRPr>
          </a:p>
          <a:p>
            <a:pPr eaLnBrk="1" hangingPunct="1"/>
            <a:endParaRPr lang="en-GB" altLang="en-US" b="1" dirty="0">
              <a:cs typeface="Arial" charset="0"/>
            </a:endParaRPr>
          </a:p>
        </p:txBody>
      </p:sp>
      <p:sp>
        <p:nvSpPr>
          <p:cNvPr id="15364" name="Slide Number Placeholder 6"/>
          <p:cNvSpPr txBox="1">
            <a:spLocks noGrp="1"/>
          </p:cNvSpPr>
          <p:nvPr/>
        </p:nvSpPr>
        <p:spPr bwMode="auto">
          <a:xfrm>
            <a:off x="3714750" y="6423025"/>
            <a:ext cx="200025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fld id="{A8A17B93-EE02-4F3C-B245-4A438FC7876A}" type="slidenum">
              <a:rPr lang="en-GB" altLang="en-US" sz="1200">
                <a:cs typeface="Arial" charset="0"/>
              </a:rPr>
              <a:pPr algn="ctr" eaLnBrk="1" hangingPunct="1"/>
              <a:t>9</a:t>
            </a:fld>
            <a:endParaRPr lang="en-GB" altLang="en-US" sz="1200">
              <a:cs typeface="Arial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1273</Words>
  <Application>Microsoft Office PowerPoint</Application>
  <PresentationFormat>On-screen Show (4:3)</PresentationFormat>
  <Paragraphs>190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Office Theme</vt:lpstr>
      <vt:lpstr>Photo Editor Photo</vt:lpstr>
      <vt:lpstr>Leicester De Montfort Law School</vt:lpstr>
      <vt:lpstr>Outcomes</vt:lpstr>
      <vt:lpstr>Sources of Law</vt:lpstr>
      <vt:lpstr>Main charging provision</vt:lpstr>
      <vt:lpstr>When is IHT relevant?</vt:lpstr>
      <vt:lpstr>Charge to IHT on death</vt:lpstr>
      <vt:lpstr>IHT on death: value transferred (1)</vt:lpstr>
      <vt:lpstr>IHT on death: value transferred (2)</vt:lpstr>
      <vt:lpstr>IHT on death: value transferred (3)</vt:lpstr>
      <vt:lpstr>IHT on death: exemptions</vt:lpstr>
      <vt:lpstr>IHT on death: reliefs (1)</vt:lpstr>
      <vt:lpstr>IHT on death: reliefs (2)</vt:lpstr>
      <vt:lpstr>IHT on death: reliefs (3)</vt:lpstr>
      <vt:lpstr>IHT on death: cumulative total (1)</vt:lpstr>
      <vt:lpstr>IHT on death: cumulative total (2)</vt:lpstr>
      <vt:lpstr>IHT on death: calculate IHT</vt:lpstr>
      <vt:lpstr>IHT payable on death Example (1)</vt:lpstr>
      <vt:lpstr>IHT payable on death Example(2)</vt:lpstr>
      <vt:lpstr>Transferable NRB</vt:lpstr>
      <vt:lpstr>Transfer of unused NRB Example (1)</vt:lpstr>
      <vt:lpstr>Transfer of unused NRB Example (2)</vt:lpstr>
      <vt:lpstr>Residence Nil Rate Band</vt:lpstr>
      <vt:lpstr>Residence Nil Rate Band Example</vt:lpstr>
      <vt:lpstr>Liability for IHT</vt:lpstr>
    </vt:vector>
  </TitlesOfParts>
  <Company>De Montfort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Institute  of Legal Practice</dc:title>
  <dc:creator>imagetest</dc:creator>
  <cp:lastModifiedBy>Rachel Belcher</cp:lastModifiedBy>
  <cp:revision>59</cp:revision>
  <cp:lastPrinted>2018-09-06T15:21:04Z</cp:lastPrinted>
  <dcterms:created xsi:type="dcterms:W3CDTF">2009-06-03T10:01:58Z</dcterms:created>
  <dcterms:modified xsi:type="dcterms:W3CDTF">2022-06-09T07:55:50Z</dcterms:modified>
</cp:coreProperties>
</file>