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797675" cy="9926638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5" autoAdjust="0"/>
    <p:restoredTop sz="94660"/>
  </p:normalViewPr>
  <p:slideViewPr>
    <p:cSldViewPr>
      <p:cViewPr varScale="1">
        <p:scale>
          <a:sx n="114" d="100"/>
          <a:sy n="114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699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117C9D-59BE-426C-BDDE-BBF81B8389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9E86CF-2B21-4167-8876-0B6EE4B059B2}" type="datetimeFigureOut">
              <a:rPr lang="en-US"/>
              <a:pPr>
                <a:defRPr/>
              </a:pPr>
              <a:t>6/9/2022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A3CF50-459F-456C-8971-919AA460B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93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  <a:p>
            <a:pPr marL="228600" indent="-228600"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  <a:p>
            <a:pPr marL="228600" indent="-228600"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  <a:p>
            <a:pPr marL="228600" indent="-228600"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b="1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4375" y="500063"/>
            <a:ext cx="7786688" cy="14462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/>
              <a:t>Leicester Institute</a:t>
            </a:r>
          </a:p>
          <a:p>
            <a:pPr algn="ctr">
              <a:defRPr/>
            </a:pPr>
            <a:r>
              <a:rPr lang="en-GB" sz="4400" b="1" dirty="0"/>
              <a:t>of Legal Practice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79388" y="5805488"/>
          <a:ext cx="20161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">
                  <p:embed/>
                </p:oleObj>
              </mc:Choice>
              <mc:Fallback>
                <p:oleObj name="Photo Editor Photo" r:id="rId2" imgW="13275191" imgH="570025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05488"/>
                        <a:ext cx="2016125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099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DDE650-BB5B-47B0-9938-311181839F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98AC-8390-425A-95FD-D367401A7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99C8-62AB-4FC3-906B-BF5E87177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79388" y="5876925"/>
          <a:ext cx="20161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">
                  <p:embed/>
                </p:oleObj>
              </mc:Choice>
              <mc:Fallback>
                <p:oleObj name="Photo Editor Photo" r:id="rId2" imgW="13275191" imgH="570025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76925"/>
                        <a:ext cx="20161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05219-0425-46EC-9975-03C45DB33E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786563" y="614362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/>
              <a:t>Leicester Institute</a:t>
            </a:r>
          </a:p>
          <a:p>
            <a:pPr algn="ctr" eaLnBrk="1" hangingPunct="1">
              <a:defRPr/>
            </a:pPr>
            <a:r>
              <a:rPr lang="en-GB" sz="1600" b="1"/>
              <a:t>of Legal Practice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79388" y="6165850"/>
          <a:ext cx="16557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">
                  <p:embed/>
                </p:oleObj>
              </mc:Choice>
              <mc:Fallback>
                <p:oleObj name="Photo Editor Photo" r:id="rId2" imgW="13275191" imgH="570025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65850"/>
                        <a:ext cx="16557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216000"/>
            <a:ext cx="7928690" cy="128417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0438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ECAE41-D10F-4C40-8850-C6E2783E24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3432-38F2-45FE-97F0-E5BC75313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786563" y="614362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/>
              <a:t>Leicester Institute</a:t>
            </a:r>
          </a:p>
          <a:p>
            <a:pPr algn="ctr" eaLnBrk="1" hangingPunct="1">
              <a:defRPr/>
            </a:pPr>
            <a:r>
              <a:rPr lang="en-GB" sz="1600" b="1"/>
              <a:t>of Legal Practice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79388" y="6165850"/>
          <a:ext cx="16557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">
                  <p:embed/>
                </p:oleObj>
              </mc:Choice>
              <mc:Fallback>
                <p:oleObj name="Photo Editor Photo" r:id="rId2" imgW="13275191" imgH="570025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65850"/>
                        <a:ext cx="16557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0438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30E225-D755-42F2-A388-6662A8C8B5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A7B6-C99D-4F1B-869B-D0FD9F6E8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786563" y="614362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/>
              <a:t>Leicester Institute</a:t>
            </a:r>
          </a:p>
          <a:p>
            <a:pPr algn="ctr" eaLnBrk="1" hangingPunct="1">
              <a:defRPr/>
            </a:pPr>
            <a:r>
              <a:rPr lang="en-GB" sz="1600" b="1"/>
              <a:t>of Legal Practice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79388" y="6165850"/>
          <a:ext cx="16557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275191" imgH="5700254" progId="">
                  <p:embed/>
                </p:oleObj>
              </mc:Choice>
              <mc:Fallback>
                <p:oleObj name="Photo Editor Photo" r:id="rId2" imgW="13275191" imgH="570025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65850"/>
                        <a:ext cx="16557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43313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EF4091-A0A3-48D4-92FE-49BF35A35F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AAE5-943B-447E-9D78-C3D6914DE3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3C8D-8E40-447F-9C5A-0846F66979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5CCB-FA30-46D5-AF40-68CF4E4E81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32298-FCDD-4191-9899-2FF2130B4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897" r:id="rId3"/>
    <p:sldLayoutId id="2147483906" r:id="rId4"/>
    <p:sldLayoutId id="2147483898" r:id="rId5"/>
    <p:sldLayoutId id="2147483907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Leicester De Montfort Law School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/>
          <a:lstStyle/>
          <a:p>
            <a:r>
              <a:rPr lang="en-GB" altLang="en-US" sz="4000" b="1" dirty="0">
                <a:solidFill>
                  <a:schemeClr val="tx1"/>
                </a:solidFill>
              </a:rPr>
              <a:t>TAXATION</a:t>
            </a:r>
          </a:p>
          <a:p>
            <a:r>
              <a:rPr lang="en-GB" altLang="en-US" sz="4000" b="1" dirty="0">
                <a:solidFill>
                  <a:schemeClr val="tx1"/>
                </a:solidFill>
              </a:rPr>
              <a:t>Inheritance Tax</a:t>
            </a:r>
          </a:p>
          <a:p>
            <a:r>
              <a:rPr lang="en-GB" altLang="en-US" sz="4000" b="1" dirty="0">
                <a:solidFill>
                  <a:schemeClr val="tx1"/>
                </a:solidFill>
              </a:rPr>
              <a:t>Lecture 11</a:t>
            </a:r>
          </a:p>
          <a:p>
            <a:r>
              <a:rPr lang="en-GB" altLang="en-US" sz="4000" b="1" dirty="0">
                <a:solidFill>
                  <a:schemeClr val="tx1"/>
                </a:solidFill>
              </a:rPr>
              <a:t>IHT and Lifetime Gifts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415E6-2BC2-4600-AA1A-A72514AA5C1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/>
              <a:t>IHT on LCT and failed PET: exemptions</a:t>
            </a:r>
            <a:endParaRPr lang="en-GB">
              <a:cs typeface="Arial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GB" altLang="en-US" sz="2800" b="1">
                <a:latin typeface="Arial" charset="0"/>
                <a:cs typeface="Arial" charset="0"/>
              </a:rPr>
              <a:t>2. IDENTIFY AND DEDUCT EXEMPTIONS</a:t>
            </a: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GB" altLang="en-US" sz="2800">
                <a:latin typeface="Arial" charset="0"/>
                <a:cs typeface="Arial" charset="0"/>
              </a:rPr>
              <a:t>Transfers between spouses and civil partners</a:t>
            </a: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GB" altLang="en-US" sz="2800">
                <a:latin typeface="Arial" charset="0"/>
                <a:cs typeface="Arial" charset="0"/>
              </a:rPr>
              <a:t>Gifts to charities, political parties, for national purposes</a:t>
            </a: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GB" altLang="en-US" sz="2800">
                <a:latin typeface="Arial" charset="0"/>
                <a:cs typeface="Arial" charset="0"/>
              </a:rPr>
              <a:t>Annual exemption </a:t>
            </a:r>
            <a:r>
              <a:rPr lang="en-GB" altLang="en-US" sz="2400">
                <a:latin typeface="Arial" charset="0"/>
                <a:cs typeface="Arial" charset="0"/>
              </a:rPr>
              <a:t>(carry forward to following year)</a:t>
            </a: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GB" altLang="en-US" sz="2800">
                <a:latin typeface="Arial" charset="0"/>
                <a:cs typeface="Arial" charset="0"/>
              </a:rPr>
              <a:t>Small gifts up to £250 per person per tax year</a:t>
            </a: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GB" altLang="en-US" sz="2800">
                <a:latin typeface="Arial" charset="0"/>
                <a:cs typeface="Arial" charset="0"/>
              </a:rPr>
              <a:t>Normal expenditure out of income</a:t>
            </a:r>
          </a:p>
          <a:p>
            <a:pPr>
              <a:lnSpc>
                <a:spcPct val="90000"/>
              </a:lnSpc>
              <a:tabLst>
                <a:tab pos="457200" algn="l"/>
              </a:tabLst>
            </a:pPr>
            <a:r>
              <a:rPr lang="en-GB" altLang="en-US" sz="2800">
                <a:latin typeface="Arial" charset="0"/>
                <a:cs typeface="Arial" charset="0"/>
              </a:rPr>
              <a:t>Gifts in consideration of marriage</a:t>
            </a:r>
          </a:p>
          <a:p>
            <a:pPr marL="522288" lvl="1" indent="-65088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GB" altLang="en-US" sz="2400">
                <a:latin typeface="Arial" charset="0"/>
                <a:cs typeface="Arial" charset="0"/>
              </a:rPr>
              <a:t>Up to £5,000 from parent, £2,500 from grandparent or party to marriage, £1,000 from others</a:t>
            </a:r>
          </a:p>
          <a:p>
            <a:pPr eaLnBrk="1" hangingPunct="1">
              <a:tabLst>
                <a:tab pos="457200" algn="l"/>
              </a:tabLst>
            </a:pPr>
            <a:endParaRPr lang="en-GB" altLang="en-US">
              <a:latin typeface="Arial" charset="0"/>
              <a:cs typeface="Arial" charset="0"/>
            </a:endParaRPr>
          </a:p>
          <a:p>
            <a:pPr eaLnBrk="1" hangingPunct="1">
              <a:tabLst>
                <a:tab pos="457200" algn="l"/>
              </a:tabLst>
            </a:pPr>
            <a:endParaRPr lang="en-GB" altLang="en-US" b="1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835E71-1B42-4C63-AEC1-B05C96BCD65F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/>
              <a:t>Annual Exemption</a:t>
            </a:r>
            <a:br>
              <a:rPr lang="en-GB" i="1" dirty="0"/>
            </a:br>
            <a:r>
              <a:rPr lang="en-GB" i="1" dirty="0"/>
              <a:t>Example</a:t>
            </a:r>
            <a:endParaRPr lang="en-GB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eaLnBrk="1" hangingPunct="1"/>
            <a:endParaRPr lang="en-GB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X made a LCT of £5,000 on 5.9.1</a:t>
            </a:r>
            <a:r>
              <a:rPr lang="en-US" altLang="en-US" dirty="0">
                <a:latin typeface="Arial" charset="0"/>
                <a:cs typeface="Arial" charset="0"/>
              </a:rPr>
              <a:t>7</a:t>
            </a:r>
            <a:r>
              <a:rPr lang="en-GB" altLang="en-US" dirty="0"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(in tax year 201</a:t>
            </a:r>
            <a:r>
              <a:rPr lang="en-US" altLang="en-US" dirty="0">
                <a:latin typeface="Arial" charset="0"/>
                <a:cs typeface="Arial" charset="0"/>
              </a:rPr>
              <a:t>7</a:t>
            </a:r>
            <a:r>
              <a:rPr lang="en-GB" altLang="en-US" dirty="0">
                <a:latin typeface="Arial" charset="0"/>
                <a:cs typeface="Arial" charset="0"/>
              </a:rPr>
              <a:t>-1</a:t>
            </a:r>
            <a:r>
              <a:rPr lang="en-US" altLang="en-US" dirty="0">
                <a:latin typeface="Arial" charset="0"/>
                <a:cs typeface="Arial" charset="0"/>
              </a:rPr>
              <a:t>8</a:t>
            </a:r>
            <a:r>
              <a:rPr lang="en-GB" altLang="en-US" dirty="0">
                <a:latin typeface="Arial" charset="0"/>
                <a:cs typeface="Arial" charset="0"/>
              </a:rPr>
              <a:t>).</a:t>
            </a:r>
          </a:p>
          <a:p>
            <a:pPr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None made in tax year 201</a:t>
            </a:r>
            <a:r>
              <a:rPr lang="en-US" altLang="en-US" dirty="0">
                <a:latin typeface="Arial" charset="0"/>
                <a:cs typeface="Arial" charset="0"/>
              </a:rPr>
              <a:t>6</a:t>
            </a:r>
            <a:r>
              <a:rPr lang="en-GB" altLang="en-US" dirty="0">
                <a:latin typeface="Arial" charset="0"/>
                <a:cs typeface="Arial" charset="0"/>
              </a:rPr>
              <a:t>-1</a:t>
            </a:r>
            <a:r>
              <a:rPr lang="en-US" altLang="en-US" dirty="0">
                <a:latin typeface="Arial" charset="0"/>
                <a:cs typeface="Arial" charset="0"/>
              </a:rPr>
              <a:t>7</a:t>
            </a:r>
            <a:r>
              <a:rPr lang="en-GB" altLang="en-US" dirty="0">
                <a:latin typeface="Arial" charset="0"/>
                <a:cs typeface="Arial" charset="0"/>
              </a:rPr>
              <a:t>.</a:t>
            </a:r>
          </a:p>
          <a:p>
            <a:pPr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Is this completely/partially exempt?</a:t>
            </a:r>
          </a:p>
          <a:p>
            <a:pPr eaLnBrk="1" hangingPunct="1"/>
            <a:endParaRPr lang="en-GB" altLang="en-US" b="1" dirty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B93CE0-A711-48AD-93AB-43B728CBFF8D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>
                <a:latin typeface="Arial" charset="0"/>
                <a:cs typeface="Arial" charset="0"/>
              </a:rPr>
              <a:t>IHT on LCT and failed PET: reliefs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GB" altLang="en-US" b="1">
                <a:latin typeface="Arial" charset="0"/>
                <a:cs typeface="Arial" charset="0"/>
              </a:rPr>
              <a:t>3. IDENTIFY AND DEDUCT RELIEFS</a:t>
            </a:r>
          </a:p>
          <a:p>
            <a:pPr>
              <a:buFontTx/>
              <a:buNone/>
            </a:pPr>
            <a:endParaRPr lang="en-GB" altLang="en-US" b="1">
              <a:latin typeface="Arial" charset="0"/>
              <a:cs typeface="Arial" charset="0"/>
            </a:endParaRPr>
          </a:p>
          <a:p>
            <a:r>
              <a:rPr lang="en-GB" altLang="en-US">
                <a:latin typeface="Arial" charset="0"/>
                <a:cs typeface="Arial" charset="0"/>
              </a:rPr>
              <a:t>Agricultural property relief</a:t>
            </a:r>
          </a:p>
          <a:p>
            <a:endParaRPr lang="en-GB" altLang="en-US">
              <a:latin typeface="Arial" charset="0"/>
              <a:cs typeface="Arial" charset="0"/>
            </a:endParaRPr>
          </a:p>
          <a:p>
            <a:r>
              <a:rPr lang="en-GB" altLang="en-US">
                <a:latin typeface="Arial" charset="0"/>
                <a:cs typeface="Arial" charset="0"/>
              </a:rPr>
              <a:t>Business property relief (see Tax Lecture 10)</a:t>
            </a:r>
          </a:p>
          <a:p>
            <a:pPr eaLnBrk="1" hangingPunct="1"/>
            <a:endParaRPr lang="en-GB" altLang="en-US" b="1">
              <a:latin typeface="Arial" charset="0"/>
              <a:cs typeface="Arial" charset="0"/>
            </a:endParaRP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A00A2B-5D7F-4BA6-B02A-D34447E3D1DE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/>
              <a:t>IHT on LCT and failed PET: cumulative total</a:t>
            </a:r>
            <a:endParaRPr lang="en-GB"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259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800" b="1">
                <a:latin typeface="Calibri" pitchFamily="34" charset="0"/>
                <a:cs typeface="Arial" charset="0"/>
              </a:rPr>
              <a:t>4.</a:t>
            </a:r>
            <a:r>
              <a:rPr lang="en-GB" altLang="en-US" b="1">
                <a:latin typeface="Calibri" pitchFamily="34" charset="0"/>
                <a:cs typeface="Arial" charset="0"/>
              </a:rPr>
              <a:t> </a:t>
            </a:r>
            <a:r>
              <a:rPr lang="en-GB" altLang="en-US" sz="2800" b="1">
                <a:latin typeface="Arial" charset="0"/>
                <a:cs typeface="Arial" charset="0"/>
              </a:rPr>
              <a:t>CALCULATE CUMULATIVE TOTAL AND AMOUNT OF NIL RATE BAND REMAINING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4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>
                <a:latin typeface="Arial" charset="0"/>
                <a:cs typeface="Arial" charset="0"/>
              </a:rPr>
              <a:t>	</a:t>
            </a:r>
            <a:r>
              <a:rPr lang="en-GB" altLang="en-US" sz="2800">
                <a:latin typeface="Arial" charset="0"/>
                <a:cs typeface="Arial" charset="0"/>
              </a:rPr>
              <a:t>Total all chargeable transfers made by the transferor in the </a:t>
            </a:r>
            <a:r>
              <a:rPr lang="en-GB" altLang="en-US" sz="2800" b="1">
                <a:latin typeface="Arial" charset="0"/>
                <a:cs typeface="Arial" charset="0"/>
              </a:rPr>
              <a:t>seven years</a:t>
            </a:r>
            <a:r>
              <a:rPr lang="en-GB" altLang="en-US" sz="2800">
                <a:latin typeface="Arial" charset="0"/>
                <a:cs typeface="Arial" charset="0"/>
              </a:rPr>
              <a:t> preceding the transfer currently being charged (Cumulative Total).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>
                <a:latin typeface="Arial" charset="0"/>
                <a:cs typeface="Arial" charset="0"/>
              </a:rPr>
              <a:t>	Deduct Cumulative Total from NRB, to see how much of NRB (if any) is available to use now.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>
                <a:latin typeface="Arial" charset="0"/>
                <a:cs typeface="Arial" charset="0"/>
              </a:rPr>
              <a:t>	NRB = £325,000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>
                <a:latin typeface="Arial" charset="0"/>
                <a:cs typeface="Arial" charset="0"/>
              </a:rPr>
              <a:t>	</a:t>
            </a:r>
          </a:p>
          <a:p>
            <a:pPr eaLnBrk="1" hangingPunct="1"/>
            <a:endParaRPr lang="en-GB" altLang="en-US">
              <a:latin typeface="Arial" charset="0"/>
              <a:cs typeface="Arial" charset="0"/>
            </a:endParaRPr>
          </a:p>
          <a:p>
            <a:pPr eaLnBrk="1" hangingPunct="1"/>
            <a:endParaRPr lang="en-GB" altLang="en-US" b="1">
              <a:latin typeface="Arial" charset="0"/>
              <a:cs typeface="Arial" charset="0"/>
            </a:endParaRP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F7C230-4554-4F5C-A3A7-E52417547E89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/>
              <a:t>IHT on a LCT	only</a:t>
            </a:r>
            <a:endParaRPr lang="en-GB"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b="1" dirty="0">
                <a:latin typeface="Arial" charset="0"/>
                <a:cs typeface="Arial" charset="0"/>
              </a:rPr>
              <a:t>5. CALCULATE  IHT on a LCT</a:t>
            </a:r>
          </a:p>
          <a:p>
            <a:pPr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	</a:t>
            </a:r>
          </a:p>
          <a:p>
            <a:pPr lvl="1">
              <a:buFontTx/>
              <a:buChar char="•"/>
            </a:pPr>
            <a:r>
              <a:rPr lang="en-GB" altLang="en-US" dirty="0">
                <a:latin typeface="Arial" charset="0"/>
                <a:cs typeface="Arial" charset="0"/>
              </a:rPr>
              <a:t>First £325,000 – 0% (nil rate band)</a:t>
            </a:r>
          </a:p>
          <a:p>
            <a:pPr lvl="1">
              <a:buFontTx/>
              <a:buChar char="•"/>
            </a:pPr>
            <a:r>
              <a:rPr lang="en-GB" altLang="en-US" dirty="0">
                <a:latin typeface="Arial" charset="0"/>
                <a:cs typeface="Arial" charset="0"/>
              </a:rPr>
              <a:t>Over £325,000 –20% (half rate on death)</a:t>
            </a:r>
          </a:p>
          <a:p>
            <a:pPr lvl="1">
              <a:buFontTx/>
              <a:buChar char="•"/>
            </a:pPr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endParaRPr lang="en-GB" altLang="en-US" b="1" dirty="0">
              <a:latin typeface="Arial" charset="0"/>
              <a:cs typeface="Arial" charset="0"/>
            </a:endParaRP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6AE0BF-F1B6-4835-93C2-382FE02AE878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i="1"/>
              <a:t>IHT on a LCT Example (1)</a:t>
            </a:r>
            <a:endParaRPr lang="en-GB" sz="4000"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In May 2022 Y transfers £425,000 to the trustees of a discretionary settlement.</a:t>
            </a:r>
          </a:p>
          <a:p>
            <a:pPr marL="0" indent="0"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In Jan 201</a:t>
            </a:r>
            <a:r>
              <a:rPr lang="en-US" altLang="en-US" dirty="0">
                <a:latin typeface="Arial" charset="0"/>
                <a:cs typeface="Arial" charset="0"/>
              </a:rPr>
              <a:t>8</a:t>
            </a:r>
            <a:r>
              <a:rPr lang="en-GB" altLang="en-US" dirty="0">
                <a:latin typeface="Arial" charset="0"/>
                <a:cs typeface="Arial" charset="0"/>
              </a:rPr>
              <a:t> he had transferred £106,000 to them, but had made no other chargeable transfers.</a:t>
            </a:r>
          </a:p>
          <a:p>
            <a:pPr marL="0" indent="0"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Calculate the IHT payable on the May 2022 transfer. </a:t>
            </a:r>
          </a:p>
          <a:p>
            <a:pPr marL="0" indent="0" eaLnBrk="1" hangingPunct="1"/>
            <a:endParaRPr lang="en-GB" altLang="en-US" b="1" dirty="0">
              <a:latin typeface="Arial" charset="0"/>
              <a:cs typeface="Arial" charset="0"/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39995D-5F2C-4A12-A712-6A6073C7C352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2960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1" i="1"/>
              <a:t>IHT on a LCT Example (2)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06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b="1" dirty="0"/>
              <a:t>Value transferred</a:t>
            </a:r>
            <a:r>
              <a:rPr lang="en-GB" altLang="en-US" dirty="0"/>
              <a:t> = £425,000</a:t>
            </a:r>
          </a:p>
          <a:p>
            <a:pPr marL="0" indent="0">
              <a:buFont typeface="Arial" charset="0"/>
              <a:buNone/>
            </a:pPr>
            <a:endParaRPr lang="en-GB" altLang="en-US" sz="1800" dirty="0"/>
          </a:p>
          <a:p>
            <a:pPr marL="0" indent="0">
              <a:buFont typeface="Arial" charset="0"/>
              <a:buNone/>
            </a:pPr>
            <a:r>
              <a:rPr lang="en-GB" altLang="en-US" b="1" dirty="0"/>
              <a:t>Transferor’s cumulative total</a:t>
            </a:r>
            <a:r>
              <a:rPr lang="en-GB" altLang="en-US" dirty="0"/>
              <a:t> </a:t>
            </a:r>
          </a:p>
          <a:p>
            <a:pPr marL="0" indent="0">
              <a:buFont typeface="Arial" charset="0"/>
              <a:buNone/>
            </a:pPr>
            <a:r>
              <a:rPr lang="en-GB" altLang="en-US" dirty="0"/>
              <a:t>£106,000 - £6,000 (annual exemption for 201</a:t>
            </a:r>
            <a:r>
              <a:rPr lang="en-US" altLang="en-US" dirty="0"/>
              <a:t>7</a:t>
            </a:r>
            <a:r>
              <a:rPr lang="en-GB" altLang="en-US" dirty="0"/>
              <a:t>-1</a:t>
            </a:r>
            <a:r>
              <a:rPr lang="en-US" altLang="en-US" dirty="0"/>
              <a:t>8</a:t>
            </a:r>
            <a:r>
              <a:rPr lang="en-GB" altLang="en-US" dirty="0"/>
              <a:t> and 20</a:t>
            </a:r>
            <a:r>
              <a:rPr lang="en-US" altLang="en-US" dirty="0"/>
              <a:t>16</a:t>
            </a:r>
            <a:r>
              <a:rPr lang="en-GB" altLang="en-US" dirty="0"/>
              <a:t>-1</a:t>
            </a:r>
            <a:r>
              <a:rPr lang="en-US" altLang="en-US" dirty="0"/>
              <a:t>7</a:t>
            </a:r>
            <a:r>
              <a:rPr lang="en-GB" altLang="en-US" dirty="0"/>
              <a:t> carried forward) = £100,000</a:t>
            </a:r>
          </a:p>
          <a:p>
            <a:pPr marL="0" indent="0">
              <a:buFont typeface="Arial" charset="0"/>
              <a:buNone/>
            </a:pPr>
            <a:endParaRPr lang="en-GB" altLang="en-US" sz="1800" dirty="0"/>
          </a:p>
          <a:p>
            <a:pPr marL="0" indent="0">
              <a:buFont typeface="Arial" charset="0"/>
              <a:buNone/>
            </a:pPr>
            <a:r>
              <a:rPr lang="en-GB" altLang="en-US" b="1" dirty="0"/>
              <a:t>Deduct cumulative total from NRB</a:t>
            </a:r>
          </a:p>
          <a:p>
            <a:pPr marL="0" indent="0">
              <a:buFont typeface="Arial" charset="0"/>
              <a:buNone/>
            </a:pPr>
            <a:r>
              <a:rPr lang="en-GB" altLang="en-US" dirty="0"/>
              <a:t>£325,000 - £100,000 = £225,000 NRB left</a:t>
            </a:r>
          </a:p>
        </p:txBody>
      </p:sp>
      <p:sp>
        <p:nvSpPr>
          <p:cNvPr id="22532" name="Slide Number Placeholder 6"/>
          <p:cNvSpPr txBox="1">
            <a:spLocks noGrp="1"/>
          </p:cNvSpPr>
          <p:nvPr/>
        </p:nvSpPr>
        <p:spPr bwMode="auto">
          <a:xfrm>
            <a:off x="3714750" y="6423025"/>
            <a:ext cx="2000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D3B1AF0-CCC0-434E-8B53-22EA96A67446}" type="slidenum">
              <a:rPr lang="en-GB" altLang="en-US" sz="1200">
                <a:cs typeface="Arial" charset="0"/>
              </a:rPr>
              <a:pPr algn="ctr"/>
              <a:t>16</a:t>
            </a:fld>
            <a:endParaRPr lang="en-GB" altLang="en-US" sz="1200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2960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1" i="1"/>
              <a:t>IHT on a LCT Example (3)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06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b="1"/>
              <a:t>Of £425,000 chargeable to IHT, £225,000 is covered by NRB. How much is subject to IHT at 20%?</a:t>
            </a:r>
          </a:p>
          <a:p>
            <a:pPr marL="0" indent="0">
              <a:buFont typeface="Arial" charset="0"/>
              <a:buNone/>
            </a:pPr>
            <a:endParaRPr lang="en-GB" altLang="en-US" sz="1800"/>
          </a:p>
          <a:p>
            <a:pPr marL="0" indent="0">
              <a:buFont typeface="Arial" charset="0"/>
              <a:buNone/>
            </a:pPr>
            <a:r>
              <a:rPr lang="en-GB" altLang="en-US"/>
              <a:t>£425,000 - £225,000 = £200,000</a:t>
            </a:r>
          </a:p>
          <a:p>
            <a:pPr marL="0" indent="0">
              <a:buFont typeface="Arial" charset="0"/>
              <a:buNone/>
            </a:pPr>
            <a:endParaRPr lang="en-GB" altLang="en-US"/>
          </a:p>
          <a:p>
            <a:pPr marL="0" indent="0">
              <a:buFont typeface="Arial" charset="0"/>
              <a:buNone/>
            </a:pPr>
            <a:r>
              <a:rPr lang="en-GB" altLang="en-US"/>
              <a:t>£200,000 x 20% = £40,000 IHT payable</a:t>
            </a:r>
          </a:p>
          <a:p>
            <a:pPr marL="0" indent="0">
              <a:buFont typeface="Arial" charset="0"/>
              <a:buNone/>
            </a:pPr>
            <a:endParaRPr lang="en-GB" altLang="en-US"/>
          </a:p>
        </p:txBody>
      </p:sp>
      <p:sp>
        <p:nvSpPr>
          <p:cNvPr id="23556" name="Slide Number Placeholder 6"/>
          <p:cNvSpPr txBox="1">
            <a:spLocks noGrp="1"/>
          </p:cNvSpPr>
          <p:nvPr/>
        </p:nvSpPr>
        <p:spPr bwMode="auto">
          <a:xfrm>
            <a:off x="3714750" y="6423025"/>
            <a:ext cx="2000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6A64807-D5E2-414F-9E43-83BA0D0E1BD3}" type="slidenum">
              <a:rPr lang="en-GB" altLang="en-US" sz="1200">
                <a:cs typeface="Arial" charset="0"/>
              </a:rPr>
              <a:pPr algn="ctr"/>
              <a:t>17</a:t>
            </a:fld>
            <a:endParaRPr lang="en-GB" altLang="en-US" sz="1200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2960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/>
              <a:t>IHT on a failed PET</a:t>
            </a:r>
            <a:endParaRPr lang="en-GB" b="1">
              <a:cs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b="1"/>
              <a:t>5. CALCULATE  IHT on a failed PET</a:t>
            </a:r>
          </a:p>
          <a:p>
            <a:pPr>
              <a:buFontTx/>
              <a:buNone/>
            </a:pPr>
            <a:r>
              <a:rPr lang="en-GB" altLang="en-US"/>
              <a:t>	</a:t>
            </a:r>
          </a:p>
          <a:p>
            <a:pPr lvl="1">
              <a:buFontTx/>
              <a:buChar char="•"/>
            </a:pPr>
            <a:r>
              <a:rPr lang="en-GB" altLang="en-US"/>
              <a:t>First £325,000 – 0% (nil rate band)</a:t>
            </a:r>
          </a:p>
          <a:p>
            <a:pPr lvl="1">
              <a:buFontTx/>
              <a:buChar char="•"/>
            </a:pPr>
            <a:r>
              <a:rPr lang="en-GB" altLang="en-US"/>
              <a:t>Over £325,000 –40% </a:t>
            </a:r>
          </a:p>
          <a:p>
            <a:pPr lvl="1">
              <a:buFontTx/>
              <a:buChar char="•"/>
            </a:pPr>
            <a:endParaRPr lang="en-GB" altLang="en-US"/>
          </a:p>
          <a:p>
            <a:pPr eaLnBrk="1" hangingPunct="1"/>
            <a:endParaRPr lang="en-GB" altLang="en-US">
              <a:cs typeface="Arial" charset="0"/>
            </a:endParaRPr>
          </a:p>
          <a:p>
            <a:pPr eaLnBrk="1" hangingPunct="1"/>
            <a:endParaRPr lang="en-GB" altLang="en-US" b="1">
              <a:cs typeface="Arial" charset="0"/>
            </a:endParaRPr>
          </a:p>
        </p:txBody>
      </p:sp>
      <p:sp>
        <p:nvSpPr>
          <p:cNvPr id="24580" name="Slide Number Placeholder 6"/>
          <p:cNvSpPr txBox="1">
            <a:spLocks noGrp="1"/>
          </p:cNvSpPr>
          <p:nvPr/>
        </p:nvSpPr>
        <p:spPr bwMode="auto">
          <a:xfrm>
            <a:off x="3714750" y="6423025"/>
            <a:ext cx="2000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05ED51D-2092-4D34-A344-56CB670243D5}" type="slidenum">
              <a:rPr lang="en-GB" altLang="en-US" sz="1200">
                <a:cs typeface="Arial" charset="0"/>
              </a:rPr>
              <a:pPr algn="ctr"/>
              <a:t>18</a:t>
            </a:fld>
            <a:endParaRPr lang="en-GB" altLang="en-US" sz="1200"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/>
              <a:t>Effect of transferor’s death on PETs and LCTs (1)</a:t>
            </a:r>
            <a:endParaRPr lang="en-GB" sz="4000">
              <a:cs typeface="Arial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 altLang="en-US">
                <a:latin typeface="Arial" charset="0"/>
                <a:cs typeface="Arial" charset="0"/>
              </a:rPr>
              <a:t>PETs  made within 7 years before deceased’s death – liability to IHT </a:t>
            </a:r>
          </a:p>
          <a:p>
            <a:pPr marL="0" indent="0">
              <a:lnSpc>
                <a:spcPct val="90000"/>
              </a:lnSpc>
            </a:pPr>
            <a:endParaRPr lang="en-GB" altLang="en-US" sz="180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en-GB" altLang="en-US">
                <a:latin typeface="Arial" charset="0"/>
                <a:cs typeface="Arial" charset="0"/>
              </a:rPr>
              <a:t>LCTs  made within 7 years before deceased’s death – recalculation of tax (at death rate) can mean more tax payable</a:t>
            </a:r>
          </a:p>
          <a:p>
            <a:pPr marL="0" indent="0">
              <a:lnSpc>
                <a:spcPct val="90000"/>
              </a:lnSpc>
            </a:pPr>
            <a:endParaRPr lang="en-GB" altLang="en-US" sz="180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n-US">
                <a:latin typeface="Arial" charset="0"/>
                <a:cs typeface="Arial" charset="0"/>
              </a:rPr>
              <a:t>Calculate IHT as on slide 8 above.  Apply taper relief (if relevant)</a:t>
            </a:r>
          </a:p>
          <a:p>
            <a:pPr marL="0" indent="0" eaLnBrk="1" hangingPunct="1"/>
            <a:endParaRPr lang="en-GB" altLang="en-US">
              <a:latin typeface="Arial" charset="0"/>
              <a:cs typeface="Arial" charset="0"/>
            </a:endParaRPr>
          </a:p>
          <a:p>
            <a:pPr marL="0" indent="0" eaLnBrk="1" hangingPunct="1"/>
            <a:endParaRPr lang="en-GB" altLang="en-US" b="1">
              <a:latin typeface="Arial" charset="0"/>
              <a:cs typeface="Arial" charset="0"/>
            </a:endParaRP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DA3FCB-0819-450B-A553-60A33C6C808B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2960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/>
              <a:t>Outcomes</a:t>
            </a:r>
            <a:endParaRPr lang="en-GB" b="1">
              <a:cs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en-GB" alt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altLang="en-US" dirty="0"/>
              <a:t>By the end of this lecture you will: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altLang="en-US" sz="1800" i="1" dirty="0"/>
          </a:p>
          <a:p>
            <a:pPr>
              <a:lnSpc>
                <a:spcPct val="90000"/>
              </a:lnSpc>
            </a:pPr>
            <a:r>
              <a:rPr lang="en-GB" altLang="en-US" i="1" dirty="0"/>
              <a:t>be able to identify a LCT and PET</a:t>
            </a:r>
          </a:p>
          <a:p>
            <a:pPr>
              <a:lnSpc>
                <a:spcPct val="90000"/>
              </a:lnSpc>
            </a:pPr>
            <a:r>
              <a:rPr lang="en-GB" altLang="en-US" i="1" dirty="0"/>
              <a:t>understand how to calculate the IHT payable when a LCT is made</a:t>
            </a:r>
          </a:p>
          <a:p>
            <a:pPr>
              <a:lnSpc>
                <a:spcPct val="90000"/>
              </a:lnSpc>
            </a:pPr>
            <a:r>
              <a:rPr lang="en-GB" altLang="en-US" i="1" dirty="0"/>
              <a:t>understand the effect of death on a LCT and PET and how to calculate the IHT payable as a result of that death</a:t>
            </a:r>
          </a:p>
          <a:p>
            <a:pPr>
              <a:lnSpc>
                <a:spcPct val="90000"/>
              </a:lnSpc>
            </a:pPr>
            <a:endParaRPr lang="en-GB" altLang="en-US" sz="2800" b="1" dirty="0">
              <a:cs typeface="Arial" charset="0"/>
            </a:endParaRPr>
          </a:p>
        </p:txBody>
      </p:sp>
      <p:sp>
        <p:nvSpPr>
          <p:cNvPr id="8197" name="Slide Number Placeholder 6"/>
          <p:cNvSpPr txBox="1">
            <a:spLocks noGrp="1"/>
          </p:cNvSpPr>
          <p:nvPr/>
        </p:nvSpPr>
        <p:spPr bwMode="auto">
          <a:xfrm>
            <a:off x="3714750" y="6423025"/>
            <a:ext cx="2000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6985ED5-4FAF-4604-AF64-4D1EC827BBFA}" type="slidenum">
              <a:rPr lang="en-GB" altLang="en-US" sz="1200">
                <a:cs typeface="Arial" charset="0"/>
              </a:rPr>
              <a:pPr algn="ctr"/>
              <a:t>2</a:t>
            </a:fld>
            <a:endParaRPr lang="en-GB" altLang="en-US" sz="1200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/>
              <a:t>Effect of transferor’s death on PETs and LCTs (2)</a:t>
            </a:r>
            <a:endParaRPr lang="en-GB" sz="4000"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>
                <a:latin typeface="Arial" charset="0"/>
                <a:cs typeface="Arial" charset="0"/>
              </a:rPr>
              <a:t>TAPER RELIEF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Reduces tax payable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8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latin typeface="Arial" charset="0"/>
                <a:cs typeface="Arial" charset="0"/>
              </a:rPr>
              <a:t>PET/LCT made within 3 years of death – no taper relief</a:t>
            </a:r>
          </a:p>
          <a:p>
            <a:pPr>
              <a:lnSpc>
                <a:spcPct val="90000"/>
              </a:lnSpc>
            </a:pPr>
            <a:endParaRPr lang="en-GB" altLang="en-US" sz="18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u="sng">
                <a:latin typeface="Arial" charset="0"/>
                <a:cs typeface="Arial" charset="0"/>
              </a:rPr>
              <a:t>No. of years between </a:t>
            </a:r>
            <a:r>
              <a:rPr lang="en-GB" altLang="en-US" sz="2400">
                <a:latin typeface="Arial" charset="0"/>
                <a:cs typeface="Arial" charset="0"/>
              </a:rPr>
              <a:t>		</a:t>
            </a:r>
            <a:r>
              <a:rPr lang="en-GB" altLang="en-US" sz="2400" u="sng">
                <a:latin typeface="Arial" charset="0"/>
                <a:cs typeface="Arial" charset="0"/>
              </a:rPr>
              <a:t>Reduction to % payable transfer and death</a:t>
            </a:r>
            <a:r>
              <a:rPr lang="en-GB" altLang="en-US" sz="2400">
                <a:latin typeface="Arial" charset="0"/>
                <a:cs typeface="Arial" charset="0"/>
              </a:rPr>
              <a:t>		         </a:t>
            </a:r>
            <a:r>
              <a:rPr lang="en-GB" altLang="en-US" sz="2400" u="sng">
                <a:latin typeface="Arial" charset="0"/>
                <a:cs typeface="Arial" charset="0"/>
              </a:rPr>
              <a:t> of full charge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	          3 - 4						80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	          4 - 5 					60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	          5 - 6						40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>
                <a:latin typeface="Arial" charset="0"/>
                <a:cs typeface="Arial" charset="0"/>
              </a:rPr>
              <a:t>	          6 - 7						20</a:t>
            </a:r>
          </a:p>
          <a:p>
            <a:pPr eaLnBrk="1" hangingPunct="1"/>
            <a:endParaRPr lang="en-GB" altLang="en-US" sz="2400">
              <a:latin typeface="Arial" charset="0"/>
              <a:cs typeface="Arial" charset="0"/>
            </a:endParaRPr>
          </a:p>
          <a:p>
            <a:pPr eaLnBrk="1" hangingPunct="1"/>
            <a:endParaRPr lang="en-GB" altLang="en-US" sz="2400" b="1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4BD61B-A82D-477B-BCFA-C83FBA7C1991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sz="4000" i="1"/>
            </a:br>
            <a:r>
              <a:rPr lang="en-GB" sz="4000" i="1"/>
              <a:t>Taper Relief Example (1)</a:t>
            </a:r>
            <a:br>
              <a:rPr lang="en-GB" sz="4000" i="1"/>
            </a:br>
            <a:endParaRPr lang="en-GB" sz="4000">
              <a:cs typeface="Arial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Arial" charset="0"/>
              <a:cs typeface="Arial" charset="0"/>
            </a:endParaRPr>
          </a:p>
          <a:p>
            <a:r>
              <a:rPr lang="en-GB" altLang="en-US" dirty="0">
                <a:latin typeface="Arial" charset="0"/>
                <a:cs typeface="Arial" charset="0"/>
              </a:rPr>
              <a:t>Z made a PET of £400,000 in Jan 20</a:t>
            </a:r>
            <a:r>
              <a:rPr lang="en-US" altLang="en-US" dirty="0">
                <a:latin typeface="Arial" charset="0"/>
                <a:cs typeface="Arial" charset="0"/>
              </a:rPr>
              <a:t>16</a:t>
            </a:r>
            <a:r>
              <a:rPr lang="en-GB" altLang="en-US" dirty="0">
                <a:latin typeface="Arial" charset="0"/>
                <a:cs typeface="Arial" charset="0"/>
              </a:rPr>
              <a:t>. He died in June 2022.  He had made no other chargeable transfers.</a:t>
            </a:r>
          </a:p>
          <a:p>
            <a:pPr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	Calculate the IHT payable on the PET on his death.</a:t>
            </a:r>
          </a:p>
          <a:p>
            <a:pPr eaLnBrk="1" hangingPunct="1"/>
            <a:endParaRPr lang="en-GB" altLang="en-US" b="1" dirty="0">
              <a:latin typeface="Arial" charset="0"/>
              <a:cs typeface="Arial" charset="0"/>
            </a:endParaRP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EDA6E2-6A67-4135-8945-51CB531D1943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sz="4000" b="1" i="1"/>
            </a:br>
            <a:r>
              <a:rPr lang="en-GB" sz="4000" b="1" i="1"/>
              <a:t>Taper Relief Example (2)</a:t>
            </a:r>
            <a:br>
              <a:rPr lang="en-GB" sz="4000" b="1" i="1"/>
            </a:br>
            <a:endParaRPr lang="en-GB" sz="4000" b="1" i="1"/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800" b="1">
                <a:cs typeface="Times New Roman" charset="0"/>
              </a:rPr>
              <a:t>VALUE TRANSFERRED = </a:t>
            </a:r>
            <a:r>
              <a:rPr lang="en-GB" altLang="en-US" sz="2800">
                <a:cs typeface="Times New Roman" charset="0"/>
              </a:rPr>
              <a:t>£400,000</a:t>
            </a:r>
          </a:p>
          <a:p>
            <a:r>
              <a:rPr lang="en-GB" altLang="en-US" sz="2800" b="1">
                <a:cs typeface="Times New Roman" charset="0"/>
              </a:rPr>
              <a:t>DEDUCT EXEMPTIONS</a:t>
            </a:r>
            <a:r>
              <a:rPr lang="en-GB" altLang="en-US">
                <a:cs typeface="Times New Roman" charset="0"/>
              </a:rPr>
              <a:t>: </a:t>
            </a:r>
            <a:r>
              <a:rPr lang="en-GB" altLang="en-US" sz="2400">
                <a:cs typeface="Times New Roman" charset="0"/>
              </a:rPr>
              <a:t>Annual exemption for tax year when PET made and previous year’s carried forward.</a:t>
            </a:r>
          </a:p>
          <a:p>
            <a:pPr>
              <a:buFont typeface="Arial" charset="0"/>
              <a:buNone/>
            </a:pPr>
            <a:r>
              <a:rPr lang="en-GB" altLang="en-US">
                <a:cs typeface="Times New Roman" charset="0"/>
              </a:rPr>
              <a:t>	</a:t>
            </a:r>
            <a:r>
              <a:rPr lang="en-GB" altLang="en-US" sz="2800">
                <a:cs typeface="Times New Roman" charset="0"/>
              </a:rPr>
              <a:t>£400,000 - £6,000 = £394,000</a:t>
            </a:r>
          </a:p>
          <a:p>
            <a:r>
              <a:rPr lang="en-GB" altLang="en-US" sz="2800" b="1">
                <a:cs typeface="Times New Roman" charset="0"/>
              </a:rPr>
              <a:t>TRANSFEROR’S CUMULATIVE TOTAL </a:t>
            </a:r>
            <a:r>
              <a:rPr lang="en-GB" altLang="en-US" sz="2800">
                <a:cs typeface="Times New Roman" charset="0"/>
              </a:rPr>
              <a:t>= £0</a:t>
            </a:r>
          </a:p>
          <a:p>
            <a:r>
              <a:rPr lang="en-GB" altLang="en-US" sz="2800" b="1">
                <a:cs typeface="Times New Roman" charset="0"/>
              </a:rPr>
              <a:t>DEDUCT CUMULATIVE TOTAL FROM NRB</a:t>
            </a:r>
            <a:endParaRPr lang="en-GB" altLang="en-US" sz="2800">
              <a:cs typeface="Times New Roman" charset="0"/>
            </a:endParaRPr>
          </a:p>
          <a:p>
            <a:pPr>
              <a:buFont typeface="Arial" charset="0"/>
              <a:buNone/>
            </a:pPr>
            <a:r>
              <a:rPr lang="en-GB" altLang="en-US" sz="2800">
                <a:cs typeface="Times New Roman" charset="0"/>
              </a:rPr>
              <a:t>	£325,000 - £0 = £325,000</a:t>
            </a:r>
          </a:p>
          <a:p>
            <a:pPr>
              <a:buFont typeface="Arial" charset="0"/>
              <a:buNone/>
            </a:pPr>
            <a:endParaRPr lang="en-GB" altLang="en-US">
              <a:cs typeface="Times New Roman" charset="0"/>
            </a:endParaRPr>
          </a:p>
        </p:txBody>
      </p:sp>
      <p:sp>
        <p:nvSpPr>
          <p:cNvPr id="28676" name="Slide Number Placeholder 6"/>
          <p:cNvSpPr txBox="1">
            <a:spLocks noGrp="1"/>
          </p:cNvSpPr>
          <p:nvPr/>
        </p:nvSpPr>
        <p:spPr bwMode="auto">
          <a:xfrm>
            <a:off x="3714750" y="6423025"/>
            <a:ext cx="2000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DB7C6CF-93BE-498F-8733-64D555BDF83E}" type="slidenum">
              <a:rPr lang="en-GB" altLang="en-US" sz="1200">
                <a:cs typeface="Arial" charset="0"/>
              </a:rPr>
              <a:pPr algn="ctr"/>
              <a:t>22</a:t>
            </a:fld>
            <a:endParaRPr lang="en-GB" altLang="en-US" sz="1200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2960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sz="4000" b="1" i="1"/>
            </a:br>
            <a:r>
              <a:rPr lang="en-GB" sz="4000" b="1" i="1"/>
              <a:t>Taper Relief Example (3)</a:t>
            </a:r>
            <a:br>
              <a:rPr lang="en-GB" sz="4000" b="1" i="1"/>
            </a:br>
            <a:endParaRPr lang="en-GB" sz="4000" b="1" i="1"/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altLang="en-US" sz="2800" b="1">
                <a:cs typeface="Times New Roman" charset="0"/>
              </a:rPr>
              <a:t>DEDUCT NRB REMAINING FROM VALUE TRANSFERRED</a:t>
            </a:r>
            <a:endParaRPr lang="en-GB" altLang="en-US" sz="2800">
              <a:cs typeface="Times New Roman" charset="0"/>
            </a:endParaRPr>
          </a:p>
          <a:p>
            <a:pPr>
              <a:buFont typeface="Arial" charset="0"/>
              <a:buNone/>
            </a:pPr>
            <a:r>
              <a:rPr lang="en-GB" altLang="en-US" sz="2800">
                <a:cs typeface="Times New Roman" charset="0"/>
              </a:rPr>
              <a:t>	£394,000 - £325,000 = £69,000 </a:t>
            </a:r>
            <a:r>
              <a:rPr lang="en-GB" altLang="en-US" sz="1800">
                <a:cs typeface="Times New Roman" charset="0"/>
              </a:rPr>
              <a:t>subject to IHT @40%</a:t>
            </a:r>
          </a:p>
          <a:p>
            <a:pPr>
              <a:buFont typeface="Arial" charset="0"/>
              <a:buNone/>
            </a:pPr>
            <a:endParaRPr lang="en-GB" altLang="en-US" sz="1800">
              <a:cs typeface="Times New Roman" charset="0"/>
            </a:endParaRPr>
          </a:p>
          <a:p>
            <a:pPr>
              <a:buFont typeface="Arial" charset="0"/>
              <a:buNone/>
            </a:pPr>
            <a:r>
              <a:rPr lang="en-GB" altLang="en-US" sz="2800">
                <a:cs typeface="Times New Roman" charset="0"/>
              </a:rPr>
              <a:t>	£69,000 x 40% = £27,600</a:t>
            </a:r>
          </a:p>
          <a:p>
            <a:r>
              <a:rPr lang="en-GB" altLang="en-US" sz="2800" b="1">
                <a:cs typeface="Times New Roman" charset="0"/>
              </a:rPr>
              <a:t>As gift made 6 ½ years ago, taper relief is available. Only 20% of this sum is payable.</a:t>
            </a:r>
          </a:p>
          <a:p>
            <a:endParaRPr lang="en-GB" altLang="en-US" sz="2800"/>
          </a:p>
          <a:p>
            <a:r>
              <a:rPr lang="en-GB" altLang="en-US" sz="2800">
                <a:cs typeface="Arial" charset="0"/>
              </a:rPr>
              <a:t>£27,600 x 20% = £5,520 IHT payable</a:t>
            </a:r>
          </a:p>
        </p:txBody>
      </p:sp>
      <p:sp>
        <p:nvSpPr>
          <p:cNvPr id="29700" name="Slide Number Placeholder 6"/>
          <p:cNvSpPr txBox="1">
            <a:spLocks noGrp="1"/>
          </p:cNvSpPr>
          <p:nvPr/>
        </p:nvSpPr>
        <p:spPr bwMode="auto">
          <a:xfrm>
            <a:off x="3714750" y="6423025"/>
            <a:ext cx="2000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B5B7A99-1240-43CA-8620-6F0C709BE4BF}" type="slidenum">
              <a:rPr lang="en-GB" altLang="en-US" sz="1200">
                <a:cs typeface="Arial" charset="0"/>
              </a:rPr>
              <a:pPr algn="ctr"/>
              <a:t>23</a:t>
            </a:fld>
            <a:endParaRPr lang="en-GB" altLang="en-US" sz="1200">
              <a:cs typeface="Arial" charset="0"/>
            </a:endParaRPr>
          </a:p>
        </p:txBody>
      </p:sp>
      <p:sp>
        <p:nvSpPr>
          <p:cNvPr id="29701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z="1800">
                <a:cs typeface="Arial" charset="0"/>
              </a:rPr>
              <a:t> </a:t>
            </a:r>
            <a:endParaRPr lang="en-GB" altLang="en-US" sz="1800">
              <a:cs typeface="Times New Roman" charset="0"/>
            </a:endParaRPr>
          </a:p>
          <a:p>
            <a:endParaRPr lang="en-GB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/>
              <a:t>Liability for IHT on LCT</a:t>
            </a:r>
            <a:endParaRPr lang="en-GB"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r>
              <a:rPr lang="en-GB" altLang="en-US">
                <a:latin typeface="Arial" charset="0"/>
                <a:cs typeface="Arial" charset="0"/>
              </a:rPr>
              <a:t>LCT – primary liability with transferor, but transferee (trustees) can agree to pay</a:t>
            </a:r>
          </a:p>
          <a:p>
            <a:endParaRPr lang="en-GB" altLang="en-US">
              <a:latin typeface="Arial" charset="0"/>
              <a:cs typeface="Arial" charset="0"/>
            </a:endParaRPr>
          </a:p>
          <a:p>
            <a:r>
              <a:rPr lang="en-GB" altLang="en-US">
                <a:latin typeface="Arial" charset="0"/>
                <a:cs typeface="Arial" charset="0"/>
              </a:rPr>
              <a:t>If transferor pays, loss to transferor’s estate is greater, so value of gift must be grossed up to find value transferred</a:t>
            </a:r>
          </a:p>
          <a:p>
            <a:pPr eaLnBrk="1" hangingPunct="1"/>
            <a:endParaRPr lang="en-GB" altLang="en-US">
              <a:latin typeface="Arial" charset="0"/>
              <a:cs typeface="Arial" charset="0"/>
            </a:endParaRPr>
          </a:p>
          <a:p>
            <a:pPr eaLnBrk="1" hangingPunct="1"/>
            <a:endParaRPr lang="en-GB" altLang="en-US" b="1">
              <a:latin typeface="Arial" charset="0"/>
              <a:cs typeface="Arial" charset="0"/>
            </a:endParaRPr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97739F-BB43-424B-BBF1-4BB770981F7D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/>
              <a:t>Liability for IHT on failed PET</a:t>
            </a:r>
            <a:endParaRPr lang="en-GB">
              <a:cs typeface="Arial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Arial" charset="0"/>
                <a:cs typeface="Arial" charset="0"/>
              </a:rPr>
              <a:t>PET which becomes chargeable – transferee liable to pay IHT</a:t>
            </a:r>
          </a:p>
          <a:p>
            <a:pPr>
              <a:lnSpc>
                <a:spcPct val="90000"/>
              </a:lnSpc>
            </a:pPr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endParaRPr lang="en-GB" altLang="en-US" b="1" dirty="0">
              <a:latin typeface="Arial" charset="0"/>
              <a:cs typeface="Arial" charset="0"/>
            </a:endParaRPr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4871BA-EED8-4333-9886-1ADC816A0801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/>
              <a:t>Chargeable transfer</a:t>
            </a:r>
            <a:endParaRPr lang="en-GB"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en-US" sz="2800" b="1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b="1">
                <a:latin typeface="Arial" charset="0"/>
                <a:cs typeface="Arial" charset="0"/>
              </a:rPr>
              <a:t>IHT is charged on the </a:t>
            </a:r>
            <a:r>
              <a:rPr lang="en-GB" altLang="en-US" sz="2800" b="1" i="1">
                <a:latin typeface="Arial" charset="0"/>
                <a:cs typeface="Arial" charset="0"/>
              </a:rPr>
              <a:t>value transferred by a chargeable transfer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b="1" i="1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b="1" i="1">
                <a:latin typeface="Arial" charset="0"/>
                <a:cs typeface="Arial" charset="0"/>
              </a:rPr>
              <a:t>Chargeable transfer</a:t>
            </a:r>
            <a:r>
              <a:rPr lang="en-GB" altLang="en-US" sz="2800" b="1">
                <a:latin typeface="Arial" charset="0"/>
                <a:cs typeface="Arial" charset="0"/>
              </a:rPr>
              <a:t> means a </a:t>
            </a:r>
            <a:r>
              <a:rPr lang="en-GB" altLang="en-US" sz="2800" b="1" i="1">
                <a:latin typeface="Arial" charset="0"/>
                <a:cs typeface="Arial" charset="0"/>
              </a:rPr>
              <a:t>transfer of value</a:t>
            </a:r>
            <a:r>
              <a:rPr lang="en-GB" altLang="en-US" sz="2800" b="1">
                <a:latin typeface="Arial" charset="0"/>
                <a:cs typeface="Arial" charset="0"/>
              </a:rPr>
              <a:t> which is made by an </a:t>
            </a:r>
            <a:r>
              <a:rPr lang="en-GB" altLang="en-US" sz="2800" b="1" i="1">
                <a:latin typeface="Arial" charset="0"/>
                <a:cs typeface="Arial" charset="0"/>
              </a:rPr>
              <a:t>individual </a:t>
            </a:r>
            <a:r>
              <a:rPr lang="en-GB" altLang="en-US" sz="2800" b="1">
                <a:latin typeface="Arial" charset="0"/>
                <a:cs typeface="Arial" charset="0"/>
              </a:rPr>
              <a:t>but is not an </a:t>
            </a:r>
            <a:r>
              <a:rPr lang="en-GB" altLang="en-US" sz="2800" b="1" i="1">
                <a:latin typeface="Arial" charset="0"/>
                <a:cs typeface="Arial" charset="0"/>
              </a:rPr>
              <a:t>exempt transfer</a:t>
            </a:r>
          </a:p>
          <a:p>
            <a:pPr>
              <a:lnSpc>
                <a:spcPct val="90000"/>
              </a:lnSpc>
            </a:pPr>
            <a:endParaRPr lang="en-GB" altLang="en-US" sz="2800" b="1" i="1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altLang="en-US" sz="2800">
              <a:latin typeface="Arial" charset="0"/>
              <a:cs typeface="Arial" charset="0"/>
            </a:endParaRPr>
          </a:p>
          <a:p>
            <a:pPr eaLnBrk="1" hangingPunct="1"/>
            <a:endParaRPr lang="en-GB" altLang="en-US" sz="2800" b="1">
              <a:latin typeface="Arial" charset="0"/>
              <a:cs typeface="Arial" charset="0"/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D9105B-F33A-4171-80AC-527D32C082E0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/>
              <a:t>Excluded assets/transfers of value</a:t>
            </a:r>
            <a:endParaRPr lang="en-GB" sz="3600"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GB" altLang="en-US" sz="2800">
                <a:latin typeface="Arial" charset="0"/>
                <a:cs typeface="Arial" charset="0"/>
              </a:rPr>
              <a:t>Reversionary interest</a:t>
            </a:r>
          </a:p>
          <a:p>
            <a:endParaRPr lang="en-GB" altLang="en-US" sz="1400">
              <a:latin typeface="Arial" charset="0"/>
              <a:cs typeface="Arial" charset="0"/>
            </a:endParaRPr>
          </a:p>
          <a:p>
            <a:r>
              <a:rPr lang="en-GB" altLang="en-US" sz="2800">
                <a:latin typeface="Arial" charset="0"/>
                <a:cs typeface="Arial" charset="0"/>
              </a:rPr>
              <a:t>No intention to confer a gratuitous benefit</a:t>
            </a:r>
          </a:p>
          <a:p>
            <a:pPr>
              <a:buFontTx/>
              <a:buNone/>
            </a:pPr>
            <a:endParaRPr lang="en-GB" altLang="en-US" sz="1400">
              <a:latin typeface="Arial" charset="0"/>
              <a:cs typeface="Arial" charset="0"/>
            </a:endParaRPr>
          </a:p>
          <a:p>
            <a:r>
              <a:rPr lang="en-GB" altLang="en-US" sz="2800">
                <a:latin typeface="Arial" charset="0"/>
                <a:cs typeface="Arial" charset="0"/>
              </a:rPr>
              <a:t>Family maintenance</a:t>
            </a:r>
          </a:p>
          <a:p>
            <a:pPr lvl="1" eaLnBrk="1" hangingPunct="1"/>
            <a:r>
              <a:rPr lang="en-GB" altLang="en-US" sz="2400">
                <a:latin typeface="Arial" charset="0"/>
                <a:cs typeface="Arial" charset="0"/>
              </a:rPr>
              <a:t>Payment by one spouse/civil partner for maintenance of other</a:t>
            </a:r>
          </a:p>
          <a:p>
            <a:pPr lvl="1" eaLnBrk="1" hangingPunct="1"/>
            <a:r>
              <a:rPr lang="en-GB" altLang="en-US" sz="2400">
                <a:latin typeface="Arial" charset="0"/>
                <a:cs typeface="Arial" charset="0"/>
              </a:rPr>
              <a:t>Payment for maintenance, education or training of child of marriage/cp</a:t>
            </a:r>
          </a:p>
          <a:p>
            <a:pPr lvl="1" eaLnBrk="1" hangingPunct="1"/>
            <a:r>
              <a:rPr lang="en-GB" altLang="en-US" sz="2400">
                <a:latin typeface="Arial" charset="0"/>
                <a:cs typeface="Arial" charset="0"/>
              </a:rPr>
              <a:t>Reasonable provision for care and maintenance of dependent relative</a:t>
            </a:r>
          </a:p>
          <a:p>
            <a:pPr eaLnBrk="1" hangingPunct="1"/>
            <a:endParaRPr lang="en-GB" altLang="en-US" sz="2400" b="1">
              <a:latin typeface="Arial" charset="0"/>
              <a:cs typeface="Arial" charset="0"/>
            </a:endParaRP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FC680-C13C-4670-A85C-A90F871EDBE7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/>
              <a:t> IHT and lifetime gifts</a:t>
            </a:r>
            <a:endParaRPr lang="en-GB"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>
              <a:latin typeface="Arial" charset="0"/>
              <a:cs typeface="Arial" charset="0"/>
            </a:endParaRPr>
          </a:p>
          <a:p>
            <a:r>
              <a:rPr lang="en-GB" altLang="en-US">
                <a:latin typeface="Arial" charset="0"/>
                <a:cs typeface="Arial" charset="0"/>
              </a:rPr>
              <a:t>Potentially exempt transfers (PETs)</a:t>
            </a:r>
          </a:p>
          <a:p>
            <a:endParaRPr lang="en-GB" altLang="en-US">
              <a:latin typeface="Arial" charset="0"/>
              <a:cs typeface="Arial" charset="0"/>
            </a:endParaRPr>
          </a:p>
          <a:p>
            <a:r>
              <a:rPr lang="en-GB" altLang="en-US">
                <a:latin typeface="Arial" charset="0"/>
                <a:cs typeface="Arial" charset="0"/>
              </a:rPr>
              <a:t>Lifetime chargeable transfers (LCTs)</a:t>
            </a:r>
          </a:p>
          <a:p>
            <a:endParaRPr lang="en-GB" altLang="en-US">
              <a:latin typeface="Arial" charset="0"/>
              <a:cs typeface="Arial" charset="0"/>
            </a:endParaRPr>
          </a:p>
          <a:p>
            <a:pPr eaLnBrk="1" hangingPunct="1"/>
            <a:endParaRPr lang="en-GB" altLang="en-US" b="1">
              <a:latin typeface="Arial" charset="0"/>
              <a:cs typeface="Arial" charset="0"/>
            </a:endParaRP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B8493-A85B-4CAC-A36F-F988016DD03D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2960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err="1"/>
              <a:t>PETs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altLang="en-US">
              <a:cs typeface="Arial" charset="0"/>
            </a:endParaRPr>
          </a:p>
          <a:p>
            <a:r>
              <a:rPr lang="en-GB" altLang="en-US"/>
              <a:t>These are gifts to another individual or into a disabled trust</a:t>
            </a:r>
          </a:p>
          <a:p>
            <a:r>
              <a:rPr lang="en-GB" altLang="en-US"/>
              <a:t>No liability to IHT at the time of the gift</a:t>
            </a:r>
          </a:p>
          <a:p>
            <a:r>
              <a:rPr lang="en-GB" altLang="en-US"/>
              <a:t>Liability only if transferor dies within 7 years of the date of the PET</a:t>
            </a:r>
          </a:p>
          <a:p>
            <a:pPr eaLnBrk="1" hangingPunct="1"/>
            <a:endParaRPr lang="en-GB" altLang="en-US" b="1">
              <a:cs typeface="Arial" charset="0"/>
            </a:endParaRPr>
          </a:p>
        </p:txBody>
      </p:sp>
      <p:sp>
        <p:nvSpPr>
          <p:cNvPr id="12292" name="Slide Number Placeholder 6"/>
          <p:cNvSpPr txBox="1">
            <a:spLocks noGrp="1"/>
          </p:cNvSpPr>
          <p:nvPr/>
        </p:nvSpPr>
        <p:spPr bwMode="auto">
          <a:xfrm>
            <a:off x="3714750" y="6423025"/>
            <a:ext cx="2000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4201C79C-5549-4C39-B6ED-EB2D6257C365}" type="slidenum">
              <a:rPr lang="en-GB" altLang="en-US" sz="1200">
                <a:cs typeface="Arial" charset="0"/>
              </a:rPr>
              <a:pPr algn="ctr"/>
              <a:t>6</a:t>
            </a:fld>
            <a:endParaRPr lang="en-GB" altLang="en-US" sz="120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2960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1"/>
              <a:t>Lifetime Chargeable Transfer (LCT)</a:t>
            </a:r>
            <a:endParaRPr lang="en-GB" sz="4000" b="1"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altLang="en-US">
              <a:cs typeface="Arial" charset="0"/>
            </a:endParaRPr>
          </a:p>
          <a:p>
            <a:r>
              <a:rPr lang="en-GB" altLang="en-US"/>
              <a:t>Lifetime transfer into any trust (except a disabled trust)</a:t>
            </a:r>
          </a:p>
          <a:p>
            <a:r>
              <a:rPr lang="en-GB" altLang="en-US"/>
              <a:t>Chargeable to IHT when made</a:t>
            </a:r>
          </a:p>
          <a:p>
            <a:r>
              <a:rPr lang="en-GB" altLang="en-US"/>
              <a:t>Further tax may be payable if transferor dies within 7 years of the date of the LCT</a:t>
            </a:r>
          </a:p>
          <a:p>
            <a:pPr eaLnBrk="1" hangingPunct="1"/>
            <a:endParaRPr lang="en-GB" altLang="en-US" b="1">
              <a:cs typeface="Arial" charset="0"/>
            </a:endParaRPr>
          </a:p>
        </p:txBody>
      </p:sp>
      <p:sp>
        <p:nvSpPr>
          <p:cNvPr id="13316" name="Slide Number Placeholder 6"/>
          <p:cNvSpPr txBox="1">
            <a:spLocks noGrp="1"/>
          </p:cNvSpPr>
          <p:nvPr/>
        </p:nvSpPr>
        <p:spPr bwMode="auto">
          <a:xfrm>
            <a:off x="3714750" y="6423025"/>
            <a:ext cx="2000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7A16266-FC0E-48E3-9083-F71DFC807FF5}" type="slidenum">
              <a:rPr lang="en-GB" altLang="en-US" sz="1200">
                <a:cs typeface="Arial" charset="0"/>
              </a:rPr>
              <a:pPr algn="ctr"/>
              <a:t>7</a:t>
            </a:fld>
            <a:endParaRPr lang="en-GB" altLang="en-US" sz="1200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/>
              <a:t>IHT on LCT and failed PET</a:t>
            </a:r>
            <a:endParaRPr lang="en-GB"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dirty="0"/>
              <a:t>1. Calculate value transferred</a:t>
            </a:r>
          </a:p>
          <a:p>
            <a:pPr>
              <a:buFontTx/>
              <a:buNone/>
              <a:defRPr/>
            </a:pPr>
            <a:r>
              <a:rPr lang="en-GB" dirty="0"/>
              <a:t>2. Identify and deduct exemptions</a:t>
            </a:r>
          </a:p>
          <a:p>
            <a:pPr>
              <a:buFontTx/>
              <a:buNone/>
              <a:defRPr/>
            </a:pPr>
            <a:r>
              <a:rPr lang="en-GB" dirty="0"/>
              <a:t>3. Identify and deduct </a:t>
            </a:r>
            <a:r>
              <a:rPr lang="en-GB" dirty="0" err="1"/>
              <a:t>reliefs</a:t>
            </a:r>
            <a:endParaRPr lang="en-GB" dirty="0"/>
          </a:p>
          <a:p>
            <a:pPr marL="441325" indent="-441325">
              <a:buFontTx/>
              <a:buNone/>
              <a:defRPr/>
            </a:pPr>
            <a:r>
              <a:rPr lang="en-GB" dirty="0"/>
              <a:t>4. Calculate transferor’s cumulative total and  amount of nil rate band remaining</a:t>
            </a:r>
          </a:p>
          <a:p>
            <a:pPr>
              <a:buFontTx/>
              <a:buNone/>
              <a:defRPr/>
            </a:pPr>
            <a:r>
              <a:rPr lang="en-GB" dirty="0"/>
              <a:t>5. Calculate IHT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GB" dirty="0">
              <a:cs typeface="Arial" charset="0"/>
            </a:endParaRPr>
          </a:p>
          <a:p>
            <a:pPr eaLnBrk="1" hangingPunct="1">
              <a:defRPr/>
            </a:pPr>
            <a:endParaRPr lang="en-GB" b="1" dirty="0">
              <a:cs typeface="Arial" charset="0"/>
            </a:endParaRP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36EFA7-CB4C-4FE7-BE9E-3887BC823944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/>
              <a:t>IHT on LCT and failed PET: value transferred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>
              <a:latin typeface="Arial" charset="0"/>
              <a:cs typeface="Arial" charset="0"/>
            </a:endParaRPr>
          </a:p>
          <a:p>
            <a:pPr marL="990600" lvl="1" indent="-533400">
              <a:buFontTx/>
              <a:buAutoNum type="arabicPeriod"/>
            </a:pPr>
            <a:r>
              <a:rPr lang="en-GB" altLang="en-US" b="1">
                <a:latin typeface="Arial" charset="0"/>
                <a:cs typeface="Arial" charset="0"/>
              </a:rPr>
              <a:t>CALCULATE VALUE TRANSFERRED</a:t>
            </a:r>
          </a:p>
          <a:p>
            <a:pPr marL="990600" lvl="1" indent="-533400">
              <a:buFontTx/>
              <a:buNone/>
            </a:pPr>
            <a:endParaRPr lang="en-GB" altLang="en-US" sz="1200">
              <a:latin typeface="Arial" charset="0"/>
              <a:cs typeface="Arial" charset="0"/>
            </a:endParaRPr>
          </a:p>
          <a:p>
            <a:pPr marL="990600" lvl="1" indent="-533400">
              <a:buFontTx/>
              <a:buNone/>
            </a:pPr>
            <a:r>
              <a:rPr lang="en-GB" altLang="en-US">
                <a:latin typeface="Arial" charset="0"/>
                <a:cs typeface="Arial" charset="0"/>
              </a:rPr>
              <a:t>• Value transferred = amount by which transferor’s estate is reduced by the gift</a:t>
            </a:r>
          </a:p>
          <a:p>
            <a:pPr marL="990600" lvl="1" indent="-533400">
              <a:buFontTx/>
              <a:buNone/>
            </a:pPr>
            <a:endParaRPr lang="en-GB" altLang="en-US">
              <a:latin typeface="Arial" charset="0"/>
              <a:cs typeface="Arial" charset="0"/>
            </a:endParaRPr>
          </a:p>
          <a:p>
            <a:pPr marL="990600" lvl="1" indent="-533400">
              <a:buFontTx/>
              <a:buNone/>
            </a:pPr>
            <a:r>
              <a:rPr lang="en-GB" altLang="en-US">
                <a:latin typeface="Arial" charset="0"/>
                <a:cs typeface="Arial" charset="0"/>
              </a:rPr>
              <a:t>• Remember related property rule (see Tax Lecture 10)</a:t>
            </a:r>
          </a:p>
          <a:p>
            <a:pPr marL="990600" lvl="1" indent="-533400">
              <a:buFontTx/>
              <a:buNone/>
            </a:pPr>
            <a:endParaRPr lang="en-GB" altLang="en-US">
              <a:latin typeface="Arial" charset="0"/>
              <a:cs typeface="Arial" charset="0"/>
            </a:endParaRPr>
          </a:p>
          <a:p>
            <a:pPr eaLnBrk="1" hangingPunct="1"/>
            <a:endParaRPr lang="en-GB" altLang="en-US" b="1">
              <a:latin typeface="Arial" charset="0"/>
              <a:cs typeface="Arial" charset="0"/>
            </a:endParaRP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1CDACB-0ED0-46BF-BD46-17CB544EF401}" type="slidenum">
              <a:rPr lang="en-GB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1180</Words>
  <Application>Microsoft Office PowerPoint</Application>
  <PresentationFormat>On-screen Show (4:3)</PresentationFormat>
  <Paragraphs>191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Office Theme</vt:lpstr>
      <vt:lpstr>Photo Editor Photo</vt:lpstr>
      <vt:lpstr>Leicester De Montfort Law School</vt:lpstr>
      <vt:lpstr>Outcomes</vt:lpstr>
      <vt:lpstr>Chargeable transfer</vt:lpstr>
      <vt:lpstr>Excluded assets/transfers of value</vt:lpstr>
      <vt:lpstr> IHT and lifetime gifts</vt:lpstr>
      <vt:lpstr>PETs</vt:lpstr>
      <vt:lpstr>Lifetime Chargeable Transfer (LCT)</vt:lpstr>
      <vt:lpstr>IHT on LCT and failed PET</vt:lpstr>
      <vt:lpstr>IHT on LCT and failed PET: value transferred</vt:lpstr>
      <vt:lpstr>IHT on LCT and failed PET: exemptions</vt:lpstr>
      <vt:lpstr>Annual Exemption Example</vt:lpstr>
      <vt:lpstr>IHT on LCT and failed PET: reliefs</vt:lpstr>
      <vt:lpstr>IHT on LCT and failed PET: cumulative total</vt:lpstr>
      <vt:lpstr>IHT on a LCT only</vt:lpstr>
      <vt:lpstr>IHT on a LCT Example (1)</vt:lpstr>
      <vt:lpstr>IHT on a LCT Example (2)</vt:lpstr>
      <vt:lpstr>IHT on a LCT Example (3)</vt:lpstr>
      <vt:lpstr>IHT on a failed PET</vt:lpstr>
      <vt:lpstr>Effect of transferor’s death on PETs and LCTs (1)</vt:lpstr>
      <vt:lpstr>Effect of transferor’s death on PETs and LCTs (2)</vt:lpstr>
      <vt:lpstr> Taper Relief Example (1) </vt:lpstr>
      <vt:lpstr> Taper Relief Example (2) </vt:lpstr>
      <vt:lpstr> Taper Relief Example (3) </vt:lpstr>
      <vt:lpstr>Liability for IHT on LCT</vt:lpstr>
      <vt:lpstr>Liability for IHT on failed PET</vt:lpstr>
    </vt:vector>
  </TitlesOfParts>
  <Company>De Montfort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Institute  of Legal Practice</dc:title>
  <dc:creator>imagetest</dc:creator>
  <cp:lastModifiedBy>Rachel Belcher</cp:lastModifiedBy>
  <cp:revision>46</cp:revision>
  <cp:lastPrinted>2018-09-06T15:21:18Z</cp:lastPrinted>
  <dcterms:created xsi:type="dcterms:W3CDTF">2009-06-03T10:01:58Z</dcterms:created>
  <dcterms:modified xsi:type="dcterms:W3CDTF">2022-06-09T07:58:15Z</dcterms:modified>
</cp:coreProperties>
</file>