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8" r:id="rId2"/>
    <p:sldId id="269" r:id="rId3"/>
    <p:sldId id="270" r:id="rId4"/>
    <p:sldId id="279" r:id="rId5"/>
    <p:sldId id="272" r:id="rId6"/>
    <p:sldId id="273" r:id="rId7"/>
    <p:sldId id="280" r:id="rId8"/>
    <p:sldId id="281" r:id="rId9"/>
    <p:sldId id="282" r:id="rId10"/>
    <p:sldId id="283" r:id="rId11"/>
    <p:sldId id="287" r:id="rId12"/>
    <p:sldId id="284" r:id="rId13"/>
    <p:sldId id="285" r:id="rId14"/>
    <p:sldId id="286" r:id="rId15"/>
  </p:sldIdLst>
  <p:sldSz cx="9144000" cy="6858000" type="screen4x3"/>
  <p:notesSz cx="6797675" cy="9926638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5" autoAdjust="0"/>
    <p:restoredTop sz="94660"/>
  </p:normalViewPr>
  <p:slideViewPr>
    <p:cSldViewPr>
      <p:cViewPr varScale="1">
        <p:scale>
          <a:sx n="68" d="100"/>
          <a:sy n="68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2" d="100"/>
          <a:sy n="32" d="100"/>
        </p:scale>
        <p:origin x="-1699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2654F2-B82A-461F-981E-7951103CA9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51991-E830-4517-B4CB-CB50A3AF54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34E1B-6927-419F-B5B9-4CAA1A8058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9D597F9-9EDE-4912-B0C3-EFADE67950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CBB000-99E7-4FCD-9E6E-B1FB38ACDF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2220A-5771-4DB7-A5ED-17CA74A27D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843A502-42BD-485B-B8F5-F5733992A9B1}" type="datetimeFigureOut">
              <a:rPr lang="en-US"/>
              <a:pPr>
                <a:defRPr/>
              </a:pPr>
              <a:t>3/16/2021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49BFD38-9C92-4BF6-A7D1-AB9B04E99F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FF3E77-95A0-4A1D-9CA5-5813EC6C5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3662-36F8-40C8-A0CA-7456E300E9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FB9A3-4E75-442E-9F1E-579B6F12C4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9537E88-5ED5-4358-9D88-56FEE59E4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0BDB17E-09C7-4BF9-B306-F4CB45C566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83EA5EA-F8A5-458C-B9DE-7B4FBD79C7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62D79E4-D216-4B1B-880F-622B4BCD27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D1D83E2-D300-4FF7-A612-4D454A8956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9F07B87-7B30-4E2E-BB8C-B89E015E4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E29FE89-1A4A-47D5-AF29-96F2FDD66D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20B6B42-451F-47E6-86A1-B69EAAEE6C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4C71921E-C3BC-4C4B-913C-3EE137D01E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33143C74-F9F9-4380-8FFE-00D51461E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9A958F-7F8A-48CB-BD21-099A23BB0468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442F661A-1237-4630-8246-8C2EAD4622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92F98649-6EF2-4FE3-AAAD-6617DFCE7E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9D808251-9A3B-4A1B-886F-2527F8EB8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29B956-37CF-4584-B574-D8179BDD0B76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34D222C-BC2E-42E7-ADA6-49176C7F3B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>
              <a:latin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09D341-21F2-4545-A5E7-A5FE005500C1}"/>
              </a:ext>
            </a:extLst>
          </p:cNvPr>
          <p:cNvSpPr txBox="1"/>
          <p:nvPr userDrawn="1"/>
        </p:nvSpPr>
        <p:spPr>
          <a:xfrm>
            <a:off x="714375" y="500063"/>
            <a:ext cx="7786688" cy="14462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4400" b="1" dirty="0">
                <a:latin typeface="Arial" charset="0"/>
              </a:rPr>
              <a:t>Leicester Institute</a:t>
            </a:r>
          </a:p>
          <a:p>
            <a:pPr algn="ctr" eaLnBrk="1" hangingPunct="1">
              <a:defRPr/>
            </a:pPr>
            <a:r>
              <a:rPr lang="en-GB" sz="4400" b="1" dirty="0">
                <a:latin typeface="Arial" charset="0"/>
              </a:rPr>
              <a:t>of Legal Practice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5EA6F0-B0D6-40D2-A158-202DF67057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798BB9-646B-44D9-AA00-A15B642B0F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3B608045-9059-409E-8480-3E732533A6F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79388" y="5805488"/>
          <a:ext cx="2016125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275191" imgH="5700254" progId="MSPhotoEd.3">
                  <p:embed/>
                </p:oleObj>
              </mc:Choice>
              <mc:Fallback>
                <p:oleObj name="Photo Editor Photo" r:id="rId2" imgW="13275191" imgH="5700254" progId="MSPhotoEd.3">
                  <p:embed/>
                  <p:pic>
                    <p:nvPicPr>
                      <p:cNvPr id="2054" name="Object 5">
                        <a:extLst>
                          <a:ext uri="{FF2B5EF4-FFF2-40B4-BE49-F238E27FC236}">
                            <a16:creationId xmlns:a16="http://schemas.microsoft.com/office/drawing/2014/main" id="{76171AAA-141B-4C8F-9910-7E3032FBC1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805488"/>
                        <a:ext cx="2016125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28868"/>
            <a:ext cx="6400800" cy="32099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7BA8C1-12B4-4627-B59E-D706291306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9EF7893-520F-416B-934C-F3738D5736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561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6D7A-7FD0-49DD-B452-09C50F8DD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0CDA2-4D4E-460C-A4F1-7D8FFF59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DBF93-56E7-4368-A509-02E9B930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9ACA6-0E1C-405D-878E-96B02ED756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393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21274-EE80-421A-A8DC-6766E721B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47BAE-6348-4608-9C36-ECB2DBA9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FA2C7-EB06-4224-AD9D-9EA05D77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5847-0075-4392-A95A-B09058AFF5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4893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9C0C024-0D38-4D14-8044-81DD26D180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6EBCE00C-86CF-4751-95B4-A99F37BBD7E9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79388" y="5805488"/>
          <a:ext cx="208915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275191" imgH="5700254" progId="MSPhotoEd.3">
                  <p:embed/>
                </p:oleObj>
              </mc:Choice>
              <mc:Fallback>
                <p:oleObj name="Photo Editor Photo" r:id="rId2" imgW="13275191" imgH="5700254" progId="MSPhotoEd.3">
                  <p:embed/>
                  <p:pic>
                    <p:nvPicPr>
                      <p:cNvPr id="6147" name="Object 5">
                        <a:extLst>
                          <a:ext uri="{FF2B5EF4-FFF2-40B4-BE49-F238E27FC236}">
                            <a16:creationId xmlns:a16="http://schemas.microsoft.com/office/drawing/2014/main" id="{CE527AEB-2596-49B7-98D7-665DB97B4B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805488"/>
                        <a:ext cx="2089150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85992"/>
            <a:ext cx="6400800" cy="335280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92B7C-12BD-42E4-95DA-FA3BAF5113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5AE9E-1C3F-4210-86A4-5ECAF6DE3B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983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070719-5FD6-48C0-ABC9-D544450D6B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86563" y="6143625"/>
            <a:ext cx="200025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600" b="1"/>
              <a:t>Leicester Institute</a:t>
            </a:r>
          </a:p>
          <a:p>
            <a:pPr algn="ctr" eaLnBrk="1" hangingPunct="1">
              <a:defRPr/>
            </a:pPr>
            <a:r>
              <a:rPr lang="en-GB" altLang="en-US" sz="1600" b="1"/>
              <a:t>of Legal Practice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95513D08-CA2D-490E-8D2C-3B02C96CF459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79388" y="6165850"/>
          <a:ext cx="143986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275191" imgH="5700254" progId="MSPhotoEd.3">
                  <p:embed/>
                </p:oleObj>
              </mc:Choice>
              <mc:Fallback>
                <p:oleObj name="Photo Editor Photo" r:id="rId2" imgW="13275191" imgH="5700254" progId="MSPhotoEd.3">
                  <p:embed/>
                  <p:pic>
                    <p:nvPicPr>
                      <p:cNvPr id="3075" name="Object 5">
                        <a:extLst>
                          <a:ext uri="{FF2B5EF4-FFF2-40B4-BE49-F238E27FC236}">
                            <a16:creationId xmlns:a16="http://schemas.microsoft.com/office/drawing/2014/main" id="{267C6210-288F-4B12-BCC3-CD2B6E4379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1439862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00" y="216000"/>
            <a:ext cx="7928690" cy="1284174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4C5B-5111-420A-B23A-BC2A4C9D94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500438" y="6356350"/>
            <a:ext cx="21336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FEE5809-7A21-4AD7-BC8A-BF00E23A75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994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604C0-0E58-4A93-87F0-46031C3C6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037FA-E057-4A95-B131-918EEF911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FC78E-3053-4C98-BEFE-05B76F25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2DF0E-473C-4482-83F1-AA3BCE36FE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31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B1EB0A-99B7-4A22-8F4A-E0DD93E787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86563" y="6143625"/>
            <a:ext cx="200025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600" b="1"/>
              <a:t>Leicester Institute</a:t>
            </a:r>
          </a:p>
          <a:p>
            <a:pPr algn="ctr" eaLnBrk="1" hangingPunct="1">
              <a:defRPr/>
            </a:pPr>
            <a:r>
              <a:rPr lang="en-GB" altLang="en-US" sz="1600" b="1"/>
              <a:t>of Legal Practice</a:t>
            </a:r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8AAFAC35-ECE5-498E-A9E8-45A1104DC942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79388" y="6165850"/>
          <a:ext cx="143986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275191" imgH="5700254" progId="MSPhotoEd.3">
                  <p:embed/>
                </p:oleObj>
              </mc:Choice>
              <mc:Fallback>
                <p:oleObj name="Photo Editor Photo" r:id="rId2" imgW="13275191" imgH="5700254" progId="MSPhotoEd.3">
                  <p:embed/>
                  <p:pic>
                    <p:nvPicPr>
                      <p:cNvPr id="4099" name="Object 7">
                        <a:extLst>
                          <a:ext uri="{FF2B5EF4-FFF2-40B4-BE49-F238E27FC236}">
                            <a16:creationId xmlns:a16="http://schemas.microsoft.com/office/drawing/2014/main" id="{AF959A41-D838-47DF-945F-98B6E23486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1439862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C0E60E-CBAB-498F-A413-3FA1C8E61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500438" y="6356350"/>
            <a:ext cx="21336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03EC455-D207-43AE-873F-CA4EA1048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222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BF7338-B488-4ACF-AC31-5412E285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66CE34-7C9E-43B3-86A3-B1742B03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074D4C-8DC0-4945-AD66-B31C1463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671C6-D091-48DF-A3E7-8626F4FB61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2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2F6C33-C5D0-4260-AB61-1C4F69BE64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86563" y="6143625"/>
            <a:ext cx="200025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600" b="1"/>
              <a:t>Leicester Institute</a:t>
            </a:r>
          </a:p>
          <a:p>
            <a:pPr algn="ctr" eaLnBrk="1" hangingPunct="1">
              <a:defRPr/>
            </a:pPr>
            <a:r>
              <a:rPr lang="en-GB" altLang="en-US" sz="1600" b="1"/>
              <a:t>of Legal Practice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234A1C4E-9BE8-4E5C-A95F-E2BE2B1F67D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79388" y="6165850"/>
          <a:ext cx="143986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275191" imgH="5700254" progId="MSPhotoEd.3">
                  <p:embed/>
                </p:oleObj>
              </mc:Choice>
              <mc:Fallback>
                <p:oleObj name="Photo Editor Photo" r:id="rId2" imgW="13275191" imgH="5700254" progId="MSPhotoEd.3">
                  <p:embed/>
                  <p:pic>
                    <p:nvPicPr>
                      <p:cNvPr id="5123" name="Object 5">
                        <a:extLst>
                          <a:ext uri="{FF2B5EF4-FFF2-40B4-BE49-F238E27FC236}">
                            <a16:creationId xmlns:a16="http://schemas.microsoft.com/office/drawing/2014/main" id="{DE896B72-91FD-420C-BB31-266B94452A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1439862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87D7ED-75E8-4426-8210-A3A7416282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43313" y="6356350"/>
            <a:ext cx="21336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A2A5967-2F6D-462A-94A2-4C924BC498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347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C992DA-AFE1-409C-B80B-EFE491D6B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6FA07A-5D66-489B-85AF-D03EA9A1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26FDE1-F85B-46DA-A641-4CC688A8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82D09-D050-44B4-982C-D0EA1E3DC3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558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CAE72E-0E72-4B32-9A1F-18D0CCB9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9365DD-2211-4631-AEFA-6C4B511B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204DC2-D414-403B-BF0F-28F8216B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A69D-CDC5-49D9-BB4E-F58D031601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217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0B56F2-86E9-423D-B6DE-D9E3BFCA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0C5E39-1791-404B-9F28-A89D22AAC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CAE60D-DF8A-4575-A9B2-E3493AAD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E63BB-8334-4951-833D-68B914D28F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470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C9917F2-7D86-431B-B0F4-86C79A6F58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CF5472-6931-4F54-96FF-1B0956CC60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DCFED-B277-43D6-A159-75FE00BA1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A3616-55B7-471B-AC24-02C043EFC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1698A-223E-4B87-A237-8AC91C51B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53745D-03DF-4655-A97E-7C51FBCE34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06" r:id="rId3"/>
    <p:sldLayoutId id="2147484015" r:id="rId4"/>
    <p:sldLayoutId id="2147484007" r:id="rId5"/>
    <p:sldLayoutId id="2147484016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9D2C-3C40-4364-AFCB-12F079ABB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38" y="357188"/>
            <a:ext cx="7772400" cy="1470025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GB" b="1" dirty="0"/>
              <a:t>Leicester De Montfort </a:t>
            </a:r>
            <a:r>
              <a:rPr lang="en-GB" b="1"/>
              <a:t>Law School</a:t>
            </a:r>
            <a:endParaRPr lang="en-GB" b="1" dirty="0"/>
          </a:p>
        </p:txBody>
      </p:sp>
      <p:sp>
        <p:nvSpPr>
          <p:cNvPr id="9219" name="Subtitle 2">
            <a:extLst>
              <a:ext uri="{FF2B5EF4-FFF2-40B4-BE49-F238E27FC236}">
                <a16:creationId xmlns:a16="http://schemas.microsoft.com/office/drawing/2014/main" id="{62C5A307-741F-474A-9084-195C450DC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38" y="2143125"/>
            <a:ext cx="7786687" cy="3495675"/>
          </a:xfrm>
        </p:spPr>
        <p:txBody>
          <a:bodyPr/>
          <a:lstStyle/>
          <a:p>
            <a:endParaRPr lang="en-GB" altLang="en-US" sz="60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GB" altLang="en-US" sz="6000" b="1" dirty="0">
                <a:solidFill>
                  <a:schemeClr val="tx1"/>
                </a:solidFill>
                <a:latin typeface="Arial" panose="020B0604020202020204" pitchFamily="34" charset="0"/>
              </a:rPr>
              <a:t>Intestacy </a:t>
            </a:r>
          </a:p>
          <a:p>
            <a:endParaRPr lang="en-GB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7B5EC4A4-C18C-43C6-B17C-8EC5445285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3A35A0-298F-43C1-B490-9F9A5F0A9729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34DCDA-8731-4E12-A9B4-E9B8E85ED6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4674-D5BA-4FEA-B4EB-3A64E4B6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Distribution of the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9098D-017E-4A98-82BC-80E130D19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Tony has no spouse</a:t>
            </a:r>
          </a:p>
          <a:p>
            <a:pPr lvl="1"/>
            <a:r>
              <a:rPr lang="en-GB" dirty="0"/>
              <a:t>Destination Table 2</a:t>
            </a:r>
          </a:p>
          <a:p>
            <a:r>
              <a:rPr lang="en-GB" dirty="0"/>
              <a:t>He has issue, Tim, Lucy and Ella </a:t>
            </a:r>
          </a:p>
          <a:p>
            <a:pPr lvl="1"/>
            <a:r>
              <a:rPr lang="en-GB" dirty="0"/>
              <a:t>Tim and Lucy take their 1/3 share </a:t>
            </a:r>
          </a:p>
          <a:p>
            <a:pPr lvl="1"/>
            <a:r>
              <a:rPr lang="en-GB" dirty="0"/>
              <a:t>Ella has not met the contingency </a:t>
            </a:r>
          </a:p>
          <a:p>
            <a:pPr lvl="2"/>
            <a:r>
              <a:rPr lang="en-GB" dirty="0"/>
              <a:t>Gemma will inherit Ella’s 1/3 share on 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A2A81-4F99-4B56-91FA-7A7890E23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E5809-7A21-4AD7-BC8A-BF00E23A75A1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FE5008-E100-4A59-A1B5-3812C77DB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0438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4118-17D8-46A7-9CC8-A66DAFFA9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S33 Wills Act 1837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18152-4678-4A84-A4D5-46FED2B9F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E.g. Zainab (the Testatrix) left a gift in her will to her daughter Shabnam (beneficiary). Shabnam died 2 months before Zainab. Shabnam has a daughter Jamila aged 20 (beneficiary’s issue).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7B92C-DEDA-40BE-AFA6-D7ED740F5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E5809-7A21-4AD7-BC8A-BF00E23A75A1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D9F1C6-B944-41FA-8712-207028FD8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E922-8223-40E1-A5AA-F00F74F4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Appropriation of the matrimonial home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77FD0-6E16-4202-A273-9688AF4F0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Surviving spouse/CP resident in the matrimonial home at the time of intestate’s death</a:t>
            </a:r>
          </a:p>
          <a:p>
            <a:r>
              <a:rPr lang="en-GB" dirty="0"/>
              <a:t>Require PRs to appropriate</a:t>
            </a:r>
          </a:p>
          <a:p>
            <a:r>
              <a:rPr lang="en-GB" dirty="0"/>
              <a:t>In writing within 12 months of the grant</a:t>
            </a:r>
          </a:p>
          <a:p>
            <a:r>
              <a:rPr lang="en-GB" dirty="0"/>
              <a:t>Valued at the date of appropriation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17FFA-D4DB-408E-A110-2C4A24A26B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E5809-7A21-4AD7-BC8A-BF00E23A75A1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4D7170-E278-446C-8A5D-35AA42F5A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0438" y="5310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2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8047-584D-4B0B-8015-90702339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Appropriation of the matrimonial home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0FCEB-034F-4ECB-A5C5-F78923BDE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e.g. Sadie’s husband died intestate. The matrimonial home was in Tommy’s sole name. They have 2 children.</a:t>
            </a:r>
          </a:p>
          <a:p>
            <a:pPr marL="0" indent="0">
              <a:buNone/>
            </a:pPr>
            <a:r>
              <a:rPr lang="en-GB" sz="2800" dirty="0"/>
              <a:t>Sadie’s entitlement under the intestacy rules from the statutory legacy and half the residue is </a:t>
            </a:r>
            <a:r>
              <a:rPr lang="en-GB" sz="2800" b="1" dirty="0"/>
              <a:t>£400,000 plus the chattels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r>
              <a:rPr lang="en-GB" sz="2800" dirty="0"/>
              <a:t>The house is valued at </a:t>
            </a:r>
            <a:r>
              <a:rPr lang="en-GB" sz="2800" b="1" dirty="0"/>
              <a:t>£350,000</a:t>
            </a:r>
            <a:r>
              <a:rPr lang="en-GB" sz="2800" dirty="0"/>
              <a:t>. Sadie wants to stay in the house.</a:t>
            </a:r>
          </a:p>
          <a:p>
            <a:pPr marL="0" indent="0">
              <a:buNone/>
            </a:pPr>
            <a:r>
              <a:rPr lang="en-GB" sz="2800" dirty="0"/>
              <a:t>Sadie will get the house (£350,000) + £50,000 + chattels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240C7-94E2-4756-BD85-C8602A7512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E5809-7A21-4AD7-BC8A-BF00E23A75A1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56691D-C5E1-408A-BBA1-DBCF7139B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9217" y="2492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1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2299-1CE8-497D-A989-1FA9083E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Appropriation of the matrimonial home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898C7-1DBD-4272-8D89-6CE8AB758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If the house is now valued at </a:t>
            </a:r>
            <a:r>
              <a:rPr lang="en-GB" sz="2800" b="1" dirty="0"/>
              <a:t>£450,000</a:t>
            </a:r>
            <a:r>
              <a:rPr lang="en-GB" sz="2800" dirty="0"/>
              <a:t>. </a:t>
            </a:r>
          </a:p>
          <a:p>
            <a:pPr marL="0" indent="0">
              <a:buNone/>
            </a:pPr>
            <a:r>
              <a:rPr lang="en-GB" sz="2800" dirty="0"/>
              <a:t>Sadie will get the house (£400,000) and chattels but she would have to pay £50,000 “equality money”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01E2-5CD0-4D6D-A4FC-410DB6D8B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E5809-7A21-4AD7-BC8A-BF00E23A75A1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B6FCAE-0CDB-4752-8D6D-CF9B78ADE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6" y="5897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729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C919-CFE7-4EB3-BA70-FF2CD874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Terminology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4CB651D9-B1E6-45CF-8190-432D05F71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4197350"/>
          </a:xfrm>
        </p:spPr>
        <p:txBody>
          <a:bodyPr/>
          <a:lstStyle/>
          <a:p>
            <a:pPr marL="361950" indent="-361950" eaLnBrk="1" hangingPunct="1"/>
            <a:r>
              <a:rPr lang="en-GB" altLang="en-US" sz="2400" b="1" dirty="0"/>
              <a:t>Intestacy</a:t>
            </a:r>
          </a:p>
          <a:p>
            <a:pPr marL="762000" lvl="1" indent="-361950" eaLnBrk="1" hangingPunct="1"/>
            <a:r>
              <a:rPr lang="en-GB" altLang="en-US" sz="2000" b="1" dirty="0"/>
              <a:t>Intestacy Rules</a:t>
            </a:r>
          </a:p>
          <a:p>
            <a:pPr marL="1162050" lvl="2" indent="-361950" eaLnBrk="1" hangingPunct="1"/>
            <a:r>
              <a:rPr lang="en-GB" altLang="en-US" sz="1600" b="1" dirty="0"/>
              <a:t>Administration of Estates Act 1925</a:t>
            </a:r>
          </a:p>
          <a:p>
            <a:pPr marL="361950" indent="-361950" eaLnBrk="1" hangingPunct="1"/>
            <a:r>
              <a:rPr lang="en-GB" altLang="en-US" sz="2400" b="1" dirty="0"/>
              <a:t>Spouse</a:t>
            </a:r>
          </a:p>
          <a:p>
            <a:pPr marL="361950" indent="-361950" eaLnBrk="1" hangingPunct="1"/>
            <a:r>
              <a:rPr lang="en-GB" altLang="en-US" sz="2400" b="1" dirty="0"/>
              <a:t>Civil Partner</a:t>
            </a:r>
          </a:p>
          <a:p>
            <a:pPr marL="361950" indent="-361950" eaLnBrk="1" hangingPunct="1"/>
            <a:r>
              <a:rPr lang="en-GB" altLang="en-US" sz="2400" b="1" dirty="0"/>
              <a:t>Cohabitees</a:t>
            </a:r>
          </a:p>
          <a:p>
            <a:pPr marL="361950" indent="-361950" eaLnBrk="1" hangingPunct="1"/>
            <a:r>
              <a:rPr lang="en-GB" altLang="en-US" sz="2400" b="1" dirty="0"/>
              <a:t>Issue</a:t>
            </a:r>
          </a:p>
          <a:p>
            <a:pPr marL="361950" indent="-361950" eaLnBrk="1" hangingPunct="1"/>
            <a:r>
              <a:rPr lang="en-GB" altLang="en-US" sz="2400" b="1" dirty="0"/>
              <a:t>Statutory Trust </a:t>
            </a:r>
          </a:p>
          <a:p>
            <a:pPr marL="361950" indent="-361950" eaLnBrk="1" hangingPunct="1"/>
            <a:r>
              <a:rPr lang="en-GB" altLang="en-US" sz="2400" b="1" dirty="0"/>
              <a:t>Adopted child</a:t>
            </a:r>
          </a:p>
          <a:p>
            <a:pPr marL="361950" indent="-361950" eaLnBrk="1" hangingPunct="1"/>
            <a:r>
              <a:rPr lang="en-GB" altLang="en-US" sz="2400" b="1" dirty="0"/>
              <a:t>Illegitimate child</a:t>
            </a:r>
          </a:p>
          <a:p>
            <a:pPr marL="361950" indent="-361950" eaLnBrk="1" hangingPunct="1"/>
            <a:r>
              <a:rPr lang="en-GB" altLang="en-US" sz="2400" b="1" dirty="0"/>
              <a:t>Step child</a:t>
            </a:r>
          </a:p>
          <a:p>
            <a:pPr marL="0" indent="0" eaLnBrk="1" hangingPunct="1">
              <a:buNone/>
            </a:pPr>
            <a:endParaRPr lang="en-GB" altLang="en-US" b="1" dirty="0"/>
          </a:p>
          <a:p>
            <a:pPr marL="361950" indent="-361950" eaLnBrk="1" hangingPunct="1"/>
            <a:endParaRPr lang="en-GB" altLang="en-US" b="1" dirty="0"/>
          </a:p>
          <a:p>
            <a:pPr marL="361950" indent="-361950" eaLnBrk="1" hangingPunct="1"/>
            <a:endParaRPr lang="en-GB" altLang="en-US" b="1" dirty="0"/>
          </a:p>
        </p:txBody>
      </p:sp>
      <p:sp>
        <p:nvSpPr>
          <p:cNvPr id="11268" name="Slide Number Placeholder 6">
            <a:extLst>
              <a:ext uri="{FF2B5EF4-FFF2-40B4-BE49-F238E27FC236}">
                <a16:creationId xmlns:a16="http://schemas.microsoft.com/office/drawing/2014/main" id="{81AC19E3-71F3-4A3B-A3DE-B149606124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BEF931-54DD-45D4-A594-37506F5E4F00}" type="slidenum">
              <a:rPr lang="en-GB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D487CF-CDE7-4C8E-8C5B-343E080759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F7C31-4B57-4D21-A11C-123F1A8F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Distribution of the estate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8A8FE46-C9D8-48DD-9DA6-5463399C4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GB" altLang="en-US" dirty="0"/>
              <a:t>When the intestate is survived by a spouse/CP by 28 days</a:t>
            </a:r>
          </a:p>
          <a:p>
            <a:pPr lvl="1" eaLnBrk="1" hangingPunct="1"/>
            <a:r>
              <a:rPr lang="en-GB" altLang="en-US" dirty="0"/>
              <a:t>Destination Table 1</a:t>
            </a:r>
          </a:p>
          <a:p>
            <a:pPr lvl="1" eaLnBrk="1" hangingPunct="1"/>
            <a:r>
              <a:rPr lang="en-GB" altLang="en-US" dirty="0"/>
              <a:t>e.g. Jim Smith dies intestate on 6 January. He is survived by a wife and 2 children. His estate is valued at £500,000 which includes personal chattels valued at  £20,000.</a:t>
            </a:r>
          </a:p>
          <a:p>
            <a:pPr eaLnBrk="1" hangingPunct="1"/>
            <a:endParaRPr lang="en-GB" altLang="en-US" b="1" dirty="0"/>
          </a:p>
        </p:txBody>
      </p:sp>
      <p:sp>
        <p:nvSpPr>
          <p:cNvPr id="13316" name="Slide Number Placeholder 6">
            <a:extLst>
              <a:ext uri="{FF2B5EF4-FFF2-40B4-BE49-F238E27FC236}">
                <a16:creationId xmlns:a16="http://schemas.microsoft.com/office/drawing/2014/main" id="{E522261E-6772-44AE-AC81-B9063A08A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70B12E-8AAE-4CDE-BAC5-0190EF31C1A9}" type="slidenum">
              <a:rPr lang="en-GB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4575F8-857C-4452-ABFD-623FA29C91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67C83-47E6-4858-A529-C020F232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Distribution of the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E9FB5-6142-47E2-BCD0-4C9FB0440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Wife</a:t>
            </a:r>
          </a:p>
          <a:p>
            <a:pPr marL="457200" lvl="1" indent="0">
              <a:buNone/>
            </a:pPr>
            <a:r>
              <a:rPr lang="en-GB" dirty="0"/>
              <a:t>Personal chattels 			£20,000</a:t>
            </a:r>
          </a:p>
          <a:p>
            <a:pPr marL="457200" lvl="1" indent="0">
              <a:buNone/>
            </a:pPr>
            <a:r>
              <a:rPr lang="en-GB" dirty="0"/>
              <a:t>Statutory legacy 			£270,000 </a:t>
            </a:r>
          </a:p>
          <a:p>
            <a:pPr marL="457200" lvl="1" indent="0">
              <a:buNone/>
            </a:pPr>
            <a:r>
              <a:rPr lang="en-GB" dirty="0"/>
              <a:t>Half of the residue absolutely    </a:t>
            </a:r>
            <a:r>
              <a:rPr lang="en-GB" u="sng" dirty="0"/>
              <a:t>£105,000*</a:t>
            </a:r>
          </a:p>
          <a:p>
            <a:pPr marL="457200" lvl="1" indent="0">
              <a:buNone/>
            </a:pPr>
            <a:r>
              <a:rPr lang="en-GB" dirty="0"/>
              <a:t>Total  					£395,000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* Calculation of the residue on the next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0F552-DE6C-4AF2-8AA4-68F7B4B27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E5809-7A21-4AD7-BC8A-BF00E23A75A1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ED2853-B9A9-4980-A029-91D4126B3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832" y="5527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F5A3-62F7-40CA-87F6-19540498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15900"/>
            <a:ext cx="7927975" cy="1284288"/>
          </a:xfrm>
        </p:spPr>
        <p:txBody>
          <a:bodyPr/>
          <a:lstStyle/>
          <a:p>
            <a:pPr>
              <a:defRPr/>
            </a:pPr>
            <a:r>
              <a:rPr lang="en-GB" dirty="0"/>
              <a:t>Distribution of the estate 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F943AF9A-5085-4650-AF50-2D02D47D8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00200"/>
            <a:ext cx="7929563" cy="4525963"/>
          </a:xfrm>
        </p:spPr>
        <p:txBody>
          <a:bodyPr/>
          <a:lstStyle/>
          <a:p>
            <a:r>
              <a:rPr lang="en-GB" dirty="0"/>
              <a:t>Total value of the estate 	£500,000</a:t>
            </a:r>
          </a:p>
          <a:p>
            <a:pPr marL="0" indent="0">
              <a:buNone/>
            </a:pPr>
            <a:r>
              <a:rPr lang="en-GB" dirty="0"/>
              <a:t>	Deduct </a:t>
            </a:r>
          </a:p>
          <a:p>
            <a:pPr marL="0" indent="0">
              <a:buNone/>
            </a:pPr>
            <a:r>
              <a:rPr lang="en-GB" dirty="0"/>
              <a:t>	Personal chattels 		£20,000</a:t>
            </a:r>
          </a:p>
          <a:p>
            <a:pPr marL="0" indent="0">
              <a:buNone/>
            </a:pPr>
            <a:r>
              <a:rPr lang="en-GB" dirty="0"/>
              <a:t>	Statutory legacy		</a:t>
            </a:r>
            <a:r>
              <a:rPr lang="en-GB" u="sng" dirty="0"/>
              <a:t>£270,000</a:t>
            </a:r>
          </a:p>
          <a:p>
            <a:pPr marL="0" indent="0">
              <a:buNone/>
            </a:pPr>
            <a:r>
              <a:rPr lang="en-GB" dirty="0"/>
              <a:t>	Residue				£210,000</a:t>
            </a:r>
          </a:p>
          <a:p>
            <a:r>
              <a:rPr lang="en-GB" altLang="en-US" dirty="0"/>
              <a:t>Wife is entitled to half the residue </a:t>
            </a:r>
          </a:p>
          <a:p>
            <a:pPr lvl="1"/>
            <a:r>
              <a:rPr lang="en-GB" altLang="en-US" dirty="0"/>
              <a:t>£105,000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7D6C6B43-35E1-420D-8164-39DB85E7B9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974ED5-A7F3-447D-B199-9E60C6BAFD8E}" type="slidenum">
              <a:rPr lang="en-GB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637A04-4CE6-4EA0-8081-697550E3D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5896" y="532685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B2878-B6CD-4D95-9F8A-9272EDAB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15900"/>
            <a:ext cx="7927975" cy="1284288"/>
          </a:xfrm>
        </p:spPr>
        <p:txBody>
          <a:bodyPr/>
          <a:lstStyle/>
          <a:p>
            <a:pPr>
              <a:defRPr/>
            </a:pPr>
            <a:r>
              <a:rPr lang="en-GB" dirty="0"/>
              <a:t>Distribution of the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DB920-794F-42C9-B93E-E0E9D6E2B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00250"/>
            <a:ext cx="8229600" cy="4125913"/>
          </a:xfrm>
        </p:spPr>
        <p:txBody>
          <a:bodyPr/>
          <a:lstStyle/>
          <a:p>
            <a:r>
              <a:rPr lang="en-GB" dirty="0"/>
              <a:t>Children</a:t>
            </a:r>
          </a:p>
          <a:p>
            <a:pPr marL="0" indent="0">
              <a:buNone/>
            </a:pPr>
            <a:r>
              <a:rPr lang="en-GB" dirty="0"/>
              <a:t>    The other half of the</a:t>
            </a:r>
          </a:p>
          <a:p>
            <a:pPr marL="0" indent="0">
              <a:buNone/>
            </a:pPr>
            <a:r>
              <a:rPr lang="en-GB" dirty="0"/>
              <a:t>     residue on ST 		   £52,500 each</a:t>
            </a:r>
          </a:p>
          <a:p>
            <a:pPr>
              <a:buFont typeface="Arial" charset="0"/>
              <a:buNone/>
              <a:defRPr/>
            </a:pPr>
            <a:endParaRPr lang="en-GB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428652F7-7FAD-4425-A3E5-121936391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E764-DDB0-456C-A76E-A4E131329508}" type="slidenum">
              <a:rPr lang="en-GB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EE1CA3-4566-44CA-A20C-783E22BA84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3031" y="47251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13C81-10B2-4F20-9C92-20A0D156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Distribution of the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2C8D5-C432-4ED8-A3C3-4E23B8610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Distribution of the estate when the intestate has no spouse/CP or their spouse/CP does not survive the intestate  by 28 days</a:t>
            </a:r>
          </a:p>
          <a:p>
            <a:r>
              <a:rPr lang="en-GB" dirty="0"/>
              <a:t>Destination Table 2</a:t>
            </a:r>
          </a:p>
          <a:p>
            <a:r>
              <a:rPr lang="en-GB" dirty="0"/>
              <a:t>e.g. Jennifer dies intestate. Her only living relatives are her sister Emily, her brother’s son, Jack, who is 16 and her half sister Jane.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14FD8-2209-44E6-9230-627C79942C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E5809-7A21-4AD7-BC8A-BF00E23A75A1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176D19-CF53-4A26-AF2E-EDC20C169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098C-C5A6-4FB5-B50A-50DD69F3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Distribution of the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41841-1126-4442-B6AE-DBC3B4BAC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Jennifer</a:t>
            </a:r>
          </a:p>
          <a:p>
            <a:pPr lvl="1"/>
            <a:r>
              <a:rPr lang="en-GB" sz="2400" dirty="0"/>
              <a:t>She has no spouse</a:t>
            </a:r>
          </a:p>
          <a:p>
            <a:pPr lvl="1"/>
            <a:r>
              <a:rPr lang="en-GB" sz="2400" dirty="0"/>
              <a:t>She has no issue</a:t>
            </a:r>
          </a:p>
          <a:p>
            <a:pPr lvl="1"/>
            <a:r>
              <a:rPr lang="en-GB" sz="2400" dirty="0"/>
              <a:t>She has no parents</a:t>
            </a:r>
          </a:p>
          <a:p>
            <a:pPr lvl="1"/>
            <a:r>
              <a:rPr lang="en-GB" sz="2400" dirty="0"/>
              <a:t>She has brothers and sisters of the whole blood or their issue</a:t>
            </a:r>
          </a:p>
          <a:p>
            <a:pPr lvl="2"/>
            <a:r>
              <a:rPr lang="en-GB" sz="2000" dirty="0"/>
              <a:t>Sister of the whole blood – Emily</a:t>
            </a:r>
          </a:p>
          <a:p>
            <a:pPr lvl="2"/>
            <a:r>
              <a:rPr lang="en-GB" sz="2000" dirty="0"/>
              <a:t>Issue of her brother of the whole blood – Jack</a:t>
            </a:r>
          </a:p>
          <a:p>
            <a:pPr lvl="3"/>
            <a:r>
              <a:rPr lang="en-GB" dirty="0"/>
              <a:t>Estate divide equally between Emily and Jack.</a:t>
            </a:r>
          </a:p>
          <a:p>
            <a:pPr lvl="4"/>
            <a:r>
              <a:rPr lang="en-GB" dirty="0"/>
              <a:t>Emily will take her half share</a:t>
            </a:r>
          </a:p>
          <a:p>
            <a:pPr lvl="4"/>
            <a:r>
              <a:rPr lang="en-GB" dirty="0"/>
              <a:t>Jack will take his share on the statutory trusts. </a:t>
            </a:r>
          </a:p>
          <a:p>
            <a:pPr lvl="4"/>
            <a:r>
              <a:rPr lang="en-GB" dirty="0"/>
              <a:t>Jane gets nothing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A49B4-A5A1-4C82-BF12-112EC370A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E5809-7A21-4AD7-BC8A-BF00E23A75A1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BF0489-96E5-4FAF-88A6-1868AB9D9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6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BB13-7EC1-408F-A4CD-9C39BBB5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Distribution of the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AA883-341A-4BD0-AE83-CF874B3A4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Issue die before they meet the contingency under the ST</a:t>
            </a:r>
          </a:p>
          <a:p>
            <a:pPr lvl="1"/>
            <a:r>
              <a:rPr lang="en-GB" dirty="0"/>
              <a:t>S3 Estates of Deceased Persons (Forfeiture Rule and Law of Succession) Act 2011</a:t>
            </a:r>
          </a:p>
          <a:p>
            <a:pPr marL="457200" lvl="1" indent="0">
              <a:buNone/>
            </a:pPr>
            <a:r>
              <a:rPr lang="en-GB" dirty="0"/>
              <a:t>e.g. Tony dies intestate leaving 3 children, Tim, Lucy and Ella. Tim and Lucy are both over 18. Ella is 17. Ella died 2 months before her father. She has a daughter, Gemma, who is 6 months old. 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0513D-6A5C-4479-A04B-9B6DBB9293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E5809-7A21-4AD7-BC8A-BF00E23A75A1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829063-A8FA-4348-9B1E-92D90DA7A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S_COMPLETION_TITLE" val="Probate - Lec 2"/>
  <p:tag name="LMS_COMPLETION_ID" val="Probate_-_Lec_2"/>
  <p:tag name="LMS_COMPLETION_VERSION" val="1.0"/>
  <p:tag name="LMS_COMPLETION_DURATION" val="1:00:00"/>
  <p:tag name="LMS_COMPLETION_SCO_TITLE" val="Probate - Lec 2"/>
  <p:tag name="LMS_COMPLETION_SCO_ID" val="Probate_-_Lec_2"/>
  <p:tag name="LMS_COMPLETION_EDITION" val="0"/>
  <p:tag name="LMS_COMPLETION_THRESHOLD" val="11"/>
  <p:tag name="LMS_COMPLETION_METHOD" val="VIEW"/>
  <p:tag name="ARTICULATE_TEMPLATE" val="Corporate Communications"/>
  <p:tag name="ARTICULATE_TEMPLATE_GUID" val="1a000000-6000-0000-b000-000000000001"/>
  <p:tag name="LMS_PUBLISH" val="Yes"/>
  <p:tag name="PRESENTER_PREVIEW_MODE" val="0"/>
  <p:tag name="PRESENTER_PREVIEW_START" val="1"/>
  <p:tag name="LAUNCHINNEWWINDOW" val="0"/>
  <p:tag name="LASTPUBLISHED" val="C:\Documents and Settings\sbrook02\My Documents\My Articulate Projects\Wills\Probate - Lec 2\player.html"/>
  <p:tag name="ARTICULATE_PRESENTER_VERSION" val="6"/>
  <p:tag name="ARTICULATE_PROJECT_OPEN" val="1"/>
  <p:tag name="PUBLISH_TITLE" val="Probate - Lec 2 - podcast"/>
  <p:tag name="ARTICULATE_PUBLISH_PATH" val="Y:\Desktop\My Articulate Projects\Wills 2019"/>
  <p:tag name="ARTICULATE_LOGO" val="(None selected)"/>
  <p:tag name="ARTICULATE_PRESENTER" val="(None selected)"/>
  <p:tag name="ARTICULATE_PRESENTER_GUID" val="9869030842"/>
  <p:tag name="ARTICULATE_LM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H:\MP3\Wills\LGS 2 - Revocation and Alteration\Slide 1.mp3"/>
  <p:tag name="AUDIO_ID" val="268"/>
  <p:tag name="ELAPSEDTIME" val="23.302"/>
  <p:tag name="ARTICULATE_SLIDE_NAV" val="1"/>
  <p:tag name="ARTICULATE_SLIDE_GUID" val="316ab026-06af-4cf4-87ad-d07e3d0dae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H:\MP3\Wills\LGS 2 - Revocation and Alteration\Slide 2.mp3"/>
  <p:tag name="AUDIO_ID" val="269"/>
  <p:tag name="ELAPSEDTIME" val="20.324"/>
  <p:tag name="ARTICULATE_SLIDE_NAV" val="2"/>
  <p:tag name="ARTICULATE_SLIDE_GUID" val="84075a0e-e0ce-4b73-b442-995eb59fbad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H:\MP3\Wills\LGS 2 - Revocation and Alteration\Slide 3.mp3"/>
  <p:tag name="AUDIO_ID" val="270"/>
  <p:tag name="ELAPSEDTIME" val="23.014"/>
  <p:tag name="ARTICULATE_SLIDE_NAV" val="3"/>
  <p:tag name="ARTICULATE_SLIDE_GUID" val="c7286940-b1ba-47f8-b455-480be6bb1be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H:\MP3\Wills\LGS 2 - Revocation and Alteration\Slide 5.mp3"/>
  <p:tag name="AUDIO_ID" val="272"/>
  <p:tag name="ELAPSEDTIME" val="40.908"/>
  <p:tag name="ARTICULATE_SLIDE_NAV" val="5"/>
  <p:tag name="ARTICULATE_SLIDE_GUID" val="415f1898-5a83-4033-9bf6-2022bde96f3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H:\MP3\Wills\LGS 2 - Revocation and Alteration\Slide 6.mp3"/>
  <p:tag name="AUDIO_ID" val="273"/>
  <p:tag name="ELAPSEDTIME" val="74.162"/>
  <p:tag name="ARTICULATE_SLIDE_NAV" val="6"/>
  <p:tag name="ARTICULATE_SLIDE_GUID" val="f0655c2b-28ad-4ec3-84af-aea2008701e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668</Words>
  <Application>Microsoft Office PowerPoint</Application>
  <PresentationFormat>On-screen Show (4:3)</PresentationFormat>
  <Paragraphs>106</Paragraphs>
  <Slides>14</Slides>
  <Notes>5</Notes>
  <HiddenSlides>0</HiddenSlides>
  <MMClips>14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Office Theme</vt:lpstr>
      <vt:lpstr>Photo Editor Photo</vt:lpstr>
      <vt:lpstr>Leicester De Montfort Law School</vt:lpstr>
      <vt:lpstr>Terminology</vt:lpstr>
      <vt:lpstr>Distribution of the estate</vt:lpstr>
      <vt:lpstr>Distribution of the estate</vt:lpstr>
      <vt:lpstr>Distribution of the estate </vt:lpstr>
      <vt:lpstr>Distribution of the estate</vt:lpstr>
      <vt:lpstr>Distribution of the estate</vt:lpstr>
      <vt:lpstr>Distribution of the estate</vt:lpstr>
      <vt:lpstr>Distribution of the estate</vt:lpstr>
      <vt:lpstr>Distribution of the estate</vt:lpstr>
      <vt:lpstr>S33 Wills Act 1837</vt:lpstr>
      <vt:lpstr>Appropriation of the matrimonial home </vt:lpstr>
      <vt:lpstr>Appropriation of the matrimonial home </vt:lpstr>
      <vt:lpstr>Appropriation of the matrimonial home </vt:lpstr>
    </vt:vector>
  </TitlesOfParts>
  <Company>De Montfort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Leicester Institute  of Legal Practice</dc:title>
  <dc:creator>imagetest</dc:creator>
  <cp:lastModifiedBy>Sarah Gray</cp:lastModifiedBy>
  <cp:revision>56</cp:revision>
  <cp:lastPrinted>2019-07-10T08:35:00Z</cp:lastPrinted>
  <dcterms:created xsi:type="dcterms:W3CDTF">2009-06-03T10:01:58Z</dcterms:created>
  <dcterms:modified xsi:type="dcterms:W3CDTF">2021-03-16T15:08:24Z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GUID">
    <vt:lpwstr>B91A56AC-74C4-4FD9-9176-C431E3AC7FB0</vt:lpwstr>
  </property>
  <property fmtid="{D5CDD505-2E9C-101B-9397-08002B2CF9AE}" pid="4" name="ArticulatePath">
    <vt:lpwstr>Probate - Lec 2</vt:lpwstr>
  </property>
  <property fmtid="{D5CDD505-2E9C-101B-9397-08002B2CF9AE}" pid="5" name="ArticulateProjectFull">
    <vt:lpwstr>X:\Law\Legal Practice Course\Probate\Teaching materials 201920\Lectures\Probate - Lec 2.ppta</vt:lpwstr>
  </property>
</Properties>
</file>