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2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</p:sldIdLst>
  <p:sldSz cx="9144000" cy="6858000" type="screen4x3"/>
  <p:notesSz cx="6864350" cy="9996488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9" userDrawn="1">
          <p15:clr>
            <a:srgbClr val="A4A3A4"/>
          </p15:clr>
        </p15:guide>
        <p15:guide id="2" pos="216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5" autoAdjust="0"/>
    <p:restoredTop sz="94660"/>
  </p:normalViewPr>
  <p:slideViewPr>
    <p:cSldViewPr>
      <p:cViewPr varScale="1">
        <p:scale>
          <a:sx n="114" d="100"/>
          <a:sy n="114" d="100"/>
        </p:scale>
        <p:origin x="177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2" d="100"/>
          <a:sy n="32" d="100"/>
        </p:scale>
        <p:origin x="-1699" y="-96"/>
      </p:cViewPr>
      <p:guideLst>
        <p:guide orient="horz" pos="3149"/>
        <p:guide pos="21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545692-EE78-4234-A46C-40888664F1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300" cy="500384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DDB2D-320D-4BE0-8BF7-301985C3CE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94506"/>
            <a:ext cx="2975300" cy="500383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92BE8A-1F13-4459-92DD-2E77D9E6D9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7448" y="9494506"/>
            <a:ext cx="2975300" cy="500383"/>
          </a:xfrm>
          <a:prstGeom prst="rect">
            <a:avLst/>
          </a:prstGeom>
        </p:spPr>
        <p:txBody>
          <a:bodyPr vert="horz" wrap="square" lIns="92181" tIns="46090" rIns="92181" bIns="4609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10EB393-779F-4112-882C-4C20FEA55B6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305527-0096-4400-9D37-7E264765F7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300" cy="500384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155D86-3304-4A95-9AB8-2F01E2B42C0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7448" y="0"/>
            <a:ext cx="2975300" cy="500384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CC89E3D-E107-4390-BAC6-222C97EE874E}" type="datetimeFigureOut">
              <a:rPr lang="en-US"/>
              <a:pPr>
                <a:defRPr/>
              </a:pPr>
              <a:t>6/3/2021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F889392-0111-41C4-8CDE-3744CEAE33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81" tIns="46090" rIns="92181" bIns="4609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1FC553D-F025-478B-AE2E-8718EDA8F8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6115" y="4748052"/>
            <a:ext cx="5492121" cy="4498659"/>
          </a:xfrm>
          <a:prstGeom prst="rect">
            <a:avLst/>
          </a:prstGeom>
        </p:spPr>
        <p:txBody>
          <a:bodyPr vert="horz" lIns="92181" tIns="46090" rIns="92181" bIns="4609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DA1394-D5CD-4D50-8A2E-D5D086421FF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94506"/>
            <a:ext cx="2975300" cy="500383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8BBA92-A2C1-4AED-9684-A7C4506305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7448" y="9494506"/>
            <a:ext cx="2975300" cy="500383"/>
          </a:xfrm>
          <a:prstGeom prst="rect">
            <a:avLst/>
          </a:prstGeom>
        </p:spPr>
        <p:txBody>
          <a:bodyPr vert="horz" wrap="square" lIns="92181" tIns="46090" rIns="92181" bIns="4609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ADF3D86-5F70-4FE7-B60C-50558222C99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1A2C6489-1C56-44A5-81FF-3B3F640767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396C9C26-1F7F-4434-A450-C47BC8FF73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DBD27052-0D76-466D-BBA5-15804FE1AB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968" indent="-28806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258" indent="-2304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3162" indent="-2304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065" indent="-2304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96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5872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6775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767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8A463D-5FD8-49C2-AE23-2D78E1801266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D2AC34C5-3A5D-4ACD-92DF-31137F3C6A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84591AB9-5D3F-44BC-9E05-981CB867D1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5CB71234-42AF-4A03-9F7E-F450EB5419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2B23EAF4-CDCF-4A85-9213-7A00053E99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GB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42B64736-B887-4D14-AC34-EE1099B41AF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9CF2BAFC-0387-4681-A543-3B08E7ECD6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3894BBB8-DE0C-4217-A27F-C8EA5A4D25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681BC285-8FD7-462D-82BB-67DC1CF0A7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F1FEA3F5-9EAD-42B6-AEE0-0D6EE5CB32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368C79EB-8BF2-4544-A51C-2A9DDEE313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D78D0E28-4420-42FE-A46A-32BB3426D9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058A2604-384B-4C44-9F40-10C2D4C378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4335A359-BF36-4534-877F-2F58ADBEC0F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D6E9507B-84BA-42DD-97AC-4C2ECFBF99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22D319A8-8F8D-492C-BBDC-A67D939236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6938A1FF-2F2F-4437-BC63-5B9419B806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B0D178D8-BBE1-4868-9D5C-BDD6E44A10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8968" indent="-2880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2258" indent="-23045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3162" indent="-23045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4065" indent="-23045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4968" indent="-2304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5872" indent="-2304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6775" indent="-2304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7678" indent="-2304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A9173A-778E-47E5-93ED-3CF041830141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44F3B38A-6D9D-4051-B5FE-074038A823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ECC0A0E4-4DA7-4C90-BD17-C579B53267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GB" altLang="en-US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GB" altLang="en-US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GB" altLang="en-US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GB" altLang="en-US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GB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2FAD4012-4CCC-4065-9817-6BC98B17A2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2F8B9E5-529B-4856-9AC1-53CEDB8ABB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44B5A2F1-157E-4955-A939-B089FA1845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18478C64-350A-409F-AC2E-F07A905EF2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CC117569-44F3-4F90-B201-6445F1DCC3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054DDA94-E7A9-4F7D-B329-DC141CE4AE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EDD2E55C-3147-4B0E-B79C-AB7C11FEDD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F95E65B9-004B-4778-B754-44225C3D4E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GB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2.bin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3.bin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4.bin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B331DBE-E086-411A-BA47-20C4428BF7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altLang="en-US">
              <a:latin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E10CEB-40D6-4F7B-9125-45FABC9C51AE}"/>
              </a:ext>
            </a:extLst>
          </p:cNvPr>
          <p:cNvSpPr txBox="1"/>
          <p:nvPr userDrawn="1"/>
        </p:nvSpPr>
        <p:spPr>
          <a:xfrm>
            <a:off x="714375" y="500063"/>
            <a:ext cx="7786688" cy="144621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4400" b="1" dirty="0">
                <a:latin typeface="Arial" charset="0"/>
              </a:rPr>
              <a:t>Leicester Institute</a:t>
            </a:r>
          </a:p>
          <a:p>
            <a:pPr algn="ctr" eaLnBrk="1" hangingPunct="1">
              <a:defRPr/>
            </a:pPr>
            <a:r>
              <a:rPr lang="en-GB" sz="4400" b="1" dirty="0">
                <a:latin typeface="Arial" charset="0"/>
              </a:rPr>
              <a:t>of Legal Practice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4319FB4-AFFA-4079-9845-7B866627152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EDDBA2-02C3-4099-B03A-039AEB9972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altLang="en-US"/>
          </a:p>
        </p:txBody>
      </p:sp>
      <p:graphicFrame>
        <p:nvGraphicFramePr>
          <p:cNvPr id="8" name="Object 5">
            <a:extLst>
              <a:ext uri="{FF2B5EF4-FFF2-40B4-BE49-F238E27FC236}">
                <a16:creationId xmlns:a16="http://schemas.microsoft.com/office/drawing/2014/main" id="{E2BCF17E-9AE0-487E-9D6B-F7B0CF3858BB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179388" y="5805488"/>
          <a:ext cx="2016125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13275191" imgH="5700254" progId="MSPhotoEd.3">
                  <p:embed/>
                </p:oleObj>
              </mc:Choice>
              <mc:Fallback>
                <p:oleObj name="Photo Editor Photo" r:id="rId2" imgW="13275191" imgH="5700254" progId="MSPhotoEd.3">
                  <p:embed/>
                  <p:pic>
                    <p:nvPicPr>
                      <p:cNvPr id="3078" name="Object 5">
                        <a:extLst>
                          <a:ext uri="{FF2B5EF4-FFF2-40B4-BE49-F238E27FC236}">
                            <a16:creationId xmlns:a16="http://schemas.microsoft.com/office/drawing/2014/main" id="{E7713A60-6078-43C2-8DC3-99743C87FB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805488"/>
                        <a:ext cx="2016125" cy="105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28868"/>
            <a:ext cx="6400800" cy="32099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08DDF3-DF9D-4956-AA47-1AFB43505E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89F2FCF-F3DB-4B28-A73D-2CC3282B647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7186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E309D-C5BB-41D6-A7DA-11D0543CB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F43C0-EF5C-41A5-9840-CC96C0099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64354-E1A0-4611-8609-0AAF49F25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DA6C5-B0BE-4497-ADBA-59200F8B2A7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48393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4F6CE-1552-40C3-B5ED-9642F607E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E2928-909D-4294-B70D-D5828EC57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2E898-57F9-4C2F-AC0E-D5E3D925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0E117-CE1A-457D-8E64-C44F91BC470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5936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DDD3FB-A164-4F4F-9D97-B697C248255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786563" y="6143625"/>
            <a:ext cx="200025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00" b="1"/>
              <a:t>Leicester Institute</a:t>
            </a:r>
          </a:p>
          <a:p>
            <a:pPr algn="ctr" eaLnBrk="1" hangingPunct="1">
              <a:defRPr/>
            </a:pPr>
            <a:r>
              <a:rPr lang="en-GB" altLang="en-US" sz="1600" b="1"/>
              <a:t>of Legal Practice</a:t>
            </a:r>
          </a:p>
        </p:txBody>
      </p:sp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5C882396-53BA-439F-8926-D0B707B1C77C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179388" y="6165850"/>
          <a:ext cx="1439862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13275191" imgH="5700254" progId="MSPhotoEd.3">
                  <p:embed/>
                </p:oleObj>
              </mc:Choice>
              <mc:Fallback>
                <p:oleObj name="Photo Editor Photo" r:id="rId2" imgW="13275191" imgH="5700254" progId="MSPhotoEd.3">
                  <p:embed/>
                  <p:pic>
                    <p:nvPicPr>
                      <p:cNvPr id="4099" name="Object 5">
                        <a:extLst>
                          <a:ext uri="{FF2B5EF4-FFF2-40B4-BE49-F238E27FC236}">
                            <a16:creationId xmlns:a16="http://schemas.microsoft.com/office/drawing/2014/main" id="{5238749D-C981-4005-A26C-6D98E4628C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6165850"/>
                        <a:ext cx="1439862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0" y="216000"/>
            <a:ext cx="7928690" cy="1284174"/>
          </a:xfrm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E93DF-B1DD-44DA-B9ED-2F4D47C15C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00438" y="6356350"/>
            <a:ext cx="2133600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3265D36-A002-4685-919F-CC2496B3B48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34734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11A36-C3E2-4BE8-854D-E836BE5C3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E75ED-7E1E-4904-829C-29DF0081C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5D612-F3F4-4ED7-A821-D358E9806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78870-5ED5-448D-8047-C01F5729F8B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11802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C93EB3-62AB-4A9A-8361-B9236A5492B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786563" y="6143625"/>
            <a:ext cx="200025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00" b="1"/>
              <a:t>Leicester Institute</a:t>
            </a:r>
          </a:p>
          <a:p>
            <a:pPr algn="ctr" eaLnBrk="1" hangingPunct="1">
              <a:defRPr/>
            </a:pPr>
            <a:r>
              <a:rPr lang="en-GB" altLang="en-US" sz="1600" b="1"/>
              <a:t>of Legal Practice</a:t>
            </a:r>
          </a:p>
        </p:txBody>
      </p:sp>
      <p:graphicFrame>
        <p:nvGraphicFramePr>
          <p:cNvPr id="6" name="Object 7">
            <a:extLst>
              <a:ext uri="{FF2B5EF4-FFF2-40B4-BE49-F238E27FC236}">
                <a16:creationId xmlns:a16="http://schemas.microsoft.com/office/drawing/2014/main" id="{65D8D9B8-46CD-4590-9C01-BE734B4F9CEF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179388" y="6165850"/>
          <a:ext cx="1439862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13275191" imgH="5700254" progId="MSPhotoEd.3">
                  <p:embed/>
                </p:oleObj>
              </mc:Choice>
              <mc:Fallback>
                <p:oleObj name="Photo Editor Photo" r:id="rId2" imgW="13275191" imgH="5700254" progId="MSPhotoEd.3">
                  <p:embed/>
                  <p:pic>
                    <p:nvPicPr>
                      <p:cNvPr id="5123" name="Object 7">
                        <a:extLst>
                          <a:ext uri="{FF2B5EF4-FFF2-40B4-BE49-F238E27FC236}">
                            <a16:creationId xmlns:a16="http://schemas.microsoft.com/office/drawing/2014/main" id="{2F7AB78C-79C6-4A11-B268-A1C9339C50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6165850"/>
                        <a:ext cx="1439862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GB"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C97288-1AC0-436A-A593-8B77CD274F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00438" y="6356350"/>
            <a:ext cx="2133600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47E72D8-EABD-4EA5-8051-1C994968DEB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09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41FC47B-4263-44BD-BE5A-9C8B2CF6C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DBF5920-E3F1-4A29-B023-304566E9A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74E243C-1453-4656-9348-7DCF95AA8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B860A-0B1E-4EA9-9749-00ABBF3C299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8519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A5F3C8-5532-41D5-9843-631814D839E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786563" y="6143625"/>
            <a:ext cx="200025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00" b="1"/>
              <a:t>Leicester Institute</a:t>
            </a:r>
          </a:p>
          <a:p>
            <a:pPr algn="ctr" eaLnBrk="1" hangingPunct="1">
              <a:defRPr/>
            </a:pPr>
            <a:r>
              <a:rPr lang="en-GB" altLang="en-US" sz="1600" b="1"/>
              <a:t>of Legal Practice</a:t>
            </a:r>
          </a:p>
        </p:txBody>
      </p:sp>
      <p:graphicFrame>
        <p:nvGraphicFramePr>
          <p:cNvPr id="4" name="Object 5">
            <a:extLst>
              <a:ext uri="{FF2B5EF4-FFF2-40B4-BE49-F238E27FC236}">
                <a16:creationId xmlns:a16="http://schemas.microsoft.com/office/drawing/2014/main" id="{A8061C40-43F8-49BD-9689-A4D5D2E72F84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179388" y="6165850"/>
          <a:ext cx="1439862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13275191" imgH="5700254" progId="MSPhotoEd.3">
                  <p:embed/>
                </p:oleObj>
              </mc:Choice>
              <mc:Fallback>
                <p:oleObj name="Photo Editor Photo" r:id="rId2" imgW="13275191" imgH="5700254" progId="MSPhotoEd.3">
                  <p:embed/>
                  <p:pic>
                    <p:nvPicPr>
                      <p:cNvPr id="6147" name="Object 5">
                        <a:extLst>
                          <a:ext uri="{FF2B5EF4-FFF2-40B4-BE49-F238E27FC236}">
                            <a16:creationId xmlns:a16="http://schemas.microsoft.com/office/drawing/2014/main" id="{143DD2D9-A054-46A1-9384-58BAF45025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6165850"/>
                        <a:ext cx="1439862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GB"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075477-6F7C-42FA-959A-16E47B71C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643313" y="6356350"/>
            <a:ext cx="2133600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4844B3A-1F65-4535-B7FB-C3C9C5F14D9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64168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2A3D05C-E470-40BF-8CEA-2D5C1F543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2D30FCF-1CD5-4EC7-A9AC-479E13C17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ECFD3EF-3E48-4A81-A25B-FBC4F9B8C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ACB0A-E379-46AE-9E27-33995B9DA2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20697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F892B73-1DE7-4C60-AFEA-EE548686C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0B7EE05-2318-499C-8FBB-3D5B7CAE5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9B0A53-D233-4F18-81C5-DEB4CCB01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B2C72-C40D-4E91-8606-DB77C24DCAC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83500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36B5D7B-9ED5-4DEC-90D5-0844E6F3E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04DFD8-BC08-417A-A1F4-C4BB48EF8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52835A-FA8B-4A56-979A-C7C2D5446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24DCC-E334-4A63-89CE-4E92E41A943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08858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75FBDEDB-E2A3-4FA6-AE83-6B31D409B61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7C40FB47-6B25-46B8-8AA5-97DBD9D0DD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D142C-75BE-4F74-A514-D8D410A93B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BD67E-9795-4C85-8C05-7D661A9DC4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00E90-45F1-46BF-9E9A-459F2D9FD9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5D6A418-4BBD-4116-9EE6-CF7D2BD7D31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16" r:id="rId3"/>
    <p:sldLayoutId id="2147484025" r:id="rId4"/>
    <p:sldLayoutId id="2147484017" r:id="rId5"/>
    <p:sldLayoutId id="2147484026" r:id="rId6"/>
    <p:sldLayoutId id="2147484018" r:id="rId7"/>
    <p:sldLayoutId id="2147484019" r:id="rId8"/>
    <p:sldLayoutId id="2147484020" r:id="rId9"/>
    <p:sldLayoutId id="2147484021" r:id="rId10"/>
    <p:sldLayoutId id="214748402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2BF11-164B-4FD5-9602-DCB9523A6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88" y="215900"/>
            <a:ext cx="7927975" cy="1284288"/>
          </a:xfrm>
        </p:spPr>
        <p:txBody>
          <a:bodyPr/>
          <a:lstStyle/>
          <a:p>
            <a:pPr>
              <a:defRPr/>
            </a:pPr>
            <a:r>
              <a:rPr lang="en-GB" dirty="0"/>
              <a:t>Leicester De Montfort Law School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316EF4E1-B26B-4220-B6BF-34F659E62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n-GB" altLang="en-US" b="1" dirty="0"/>
              <a:t>Wills and Administration of Estates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GB" altLang="en-US" b="1" dirty="0"/>
              <a:t>Lecture 1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GB" altLang="en-US" b="1" dirty="0"/>
              <a:t>Wills: Validity</a:t>
            </a:r>
          </a:p>
          <a:p>
            <a:pPr>
              <a:buFont typeface="Arial" panose="020B0604020202020204" pitchFamily="34" charset="0"/>
              <a:buNone/>
            </a:pPr>
            <a:endParaRPr lang="en-GB" altLang="en-US" dirty="0"/>
          </a:p>
          <a:p>
            <a:endParaRPr lang="en-GB" altLang="en-US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9EE9E56D-57C2-4E33-8CE3-FAFA76D7F8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298329-A499-48AD-A9C1-20E0595C3065}" type="slidenum">
              <a:rPr lang="en-GB" altLang="en-US" sz="12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GB" altLang="en-US" sz="1200"/>
          </a:p>
        </p:txBody>
      </p:sp>
      <p:pic>
        <p:nvPicPr>
          <p:cNvPr id="9221" name="Picture 6" descr="MPj03092020000[1]">
            <a:extLst>
              <a:ext uri="{FF2B5EF4-FFF2-40B4-BE49-F238E27FC236}">
                <a16:creationId xmlns:a16="http://schemas.microsoft.com/office/drawing/2014/main" id="{5E75E390-E0A8-440C-8705-65954F0FE6D4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8" y="3500438"/>
            <a:ext cx="36576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762E6-D5C0-4702-9E2A-94E0CC30E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Wills - Formalities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DAECB433-C341-4231-86F9-4DFB6558A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marL="660400" indent="-66040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GB" altLang="en-US" sz="2800" dirty="0"/>
              <a:t>(c)	the signature is made or acknowledged by T in the presence of two or more witnesses present at the time; and</a:t>
            </a:r>
          </a:p>
          <a:p>
            <a:pPr marL="660400" indent="-66040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GB" altLang="en-US" sz="2800" dirty="0"/>
              <a:t>(d) each witness  either – </a:t>
            </a:r>
          </a:p>
          <a:p>
            <a:pPr marL="660400" indent="-660400">
              <a:spcBef>
                <a:spcPct val="50000"/>
              </a:spcBef>
              <a:buFont typeface="Arial" panose="020B0604020202020204" pitchFamily="34" charset="0"/>
              <a:buAutoNum type="romanLcParenBoth"/>
            </a:pPr>
            <a:r>
              <a:rPr lang="en-GB" altLang="en-US" sz="2800" dirty="0"/>
              <a:t>attests and signs the will; or</a:t>
            </a:r>
          </a:p>
          <a:p>
            <a:pPr marL="660400" indent="-660400">
              <a:spcBef>
                <a:spcPct val="50000"/>
              </a:spcBef>
              <a:buFont typeface="Arial" panose="020B0604020202020204" pitchFamily="34" charset="0"/>
              <a:buAutoNum type="romanLcParenBoth"/>
            </a:pPr>
            <a:r>
              <a:rPr lang="en-GB" altLang="en-US" sz="2800" dirty="0"/>
              <a:t>acknowledges his signature,</a:t>
            </a:r>
          </a:p>
          <a:p>
            <a:pPr marL="660400" indent="-66040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GB" altLang="en-US" sz="2800" dirty="0"/>
              <a:t> in the presence of T (but not necessarily in the presence of any other witnesses)”</a:t>
            </a:r>
          </a:p>
          <a:p>
            <a:pPr marL="660400" indent="-660400" eaLnBrk="1" hangingPunct="1"/>
            <a:endParaRPr lang="en-GB" altLang="en-US" sz="2800" dirty="0"/>
          </a:p>
          <a:p>
            <a:pPr marL="660400" indent="-660400" eaLnBrk="1" hangingPunct="1"/>
            <a:endParaRPr lang="en-GB" altLang="en-US" b="1" dirty="0"/>
          </a:p>
        </p:txBody>
      </p:sp>
      <p:sp>
        <p:nvSpPr>
          <p:cNvPr id="26628" name="Slide Number Placeholder 6">
            <a:extLst>
              <a:ext uri="{FF2B5EF4-FFF2-40B4-BE49-F238E27FC236}">
                <a16:creationId xmlns:a16="http://schemas.microsoft.com/office/drawing/2014/main" id="{D48153EE-BA87-4E80-BF9D-9979B14656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432CB5-BF25-4DD2-8CCB-8B0600756A8F}" type="slidenum">
              <a:rPr lang="en-GB" altLang="en-US" sz="1200" smtClean="0"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GB" altLang="en-US" sz="1200"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AFAD1-026F-48BD-8E78-FB24D2CBE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Wills - Formalities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243F2B24-2E2C-47DC-8230-22ABB983C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/>
          </a:p>
          <a:p>
            <a:pPr>
              <a:lnSpc>
                <a:spcPct val="90000"/>
              </a:lnSpc>
            </a:pPr>
            <a:r>
              <a:rPr lang="en-GB" altLang="en-US" sz="2800" u="sng"/>
              <a:t>Attestation clause.</a:t>
            </a:r>
            <a:r>
              <a:rPr lang="en-GB" altLang="en-US" sz="2800"/>
              <a:t>  This is a clause that shows that the necessary formalities have been complied with.  </a:t>
            </a:r>
          </a:p>
          <a:p>
            <a:pPr>
              <a:lnSpc>
                <a:spcPct val="90000"/>
              </a:lnSpc>
            </a:pPr>
            <a:endParaRPr lang="en-GB" altLang="en-US" sz="2800" u="sng"/>
          </a:p>
          <a:p>
            <a:pPr>
              <a:lnSpc>
                <a:spcPct val="90000"/>
              </a:lnSpc>
            </a:pPr>
            <a:r>
              <a:rPr lang="en-GB" altLang="en-US" sz="2800" u="sng"/>
              <a:t>Example: </a:t>
            </a:r>
            <a:endParaRPr lang="en-GB" altLang="en-US" sz="2800"/>
          </a:p>
          <a:p>
            <a:pPr lvl="1">
              <a:lnSpc>
                <a:spcPct val="90000"/>
              </a:lnSpc>
            </a:pPr>
            <a:r>
              <a:rPr lang="en-GB" altLang="en-US"/>
              <a:t>Signed by the Testator in our joint presence and then by us in his/hers.</a:t>
            </a:r>
          </a:p>
          <a:p>
            <a:pPr eaLnBrk="1" hangingPunct="1"/>
            <a:endParaRPr lang="en-GB" altLang="en-US" b="1"/>
          </a:p>
        </p:txBody>
      </p:sp>
      <p:sp>
        <p:nvSpPr>
          <p:cNvPr id="28676" name="Slide Number Placeholder 6">
            <a:extLst>
              <a:ext uri="{FF2B5EF4-FFF2-40B4-BE49-F238E27FC236}">
                <a16:creationId xmlns:a16="http://schemas.microsoft.com/office/drawing/2014/main" id="{3DFDE15A-230A-4A5F-8211-81C61FCBE5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90FFE0-E04D-4965-9EC3-C8D2E88FC35C}" type="slidenum">
              <a:rPr lang="en-GB" altLang="en-US" sz="1200" smtClean="0"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GB" altLang="en-US" sz="1200"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349FD-67F6-40A6-BC38-23AEEBCDE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Wills - Attestation Clause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794940D5-3B6F-450E-AA7D-40CEBDEF4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00250"/>
            <a:ext cx="8229600" cy="4125913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GB" altLang="en-US" dirty="0"/>
              <a:t>Most Wills contain an attestation clause, although not absolute requirement for validity. </a:t>
            </a:r>
          </a:p>
          <a:p>
            <a:pPr lvl="1">
              <a:lnSpc>
                <a:spcPct val="90000"/>
              </a:lnSpc>
            </a:pPr>
            <a:endParaRPr lang="en-GB" altLang="en-US" dirty="0"/>
          </a:p>
          <a:p>
            <a:pPr lvl="1">
              <a:lnSpc>
                <a:spcPct val="90000"/>
              </a:lnSpc>
            </a:pPr>
            <a:r>
              <a:rPr lang="en-GB" altLang="en-US" dirty="0"/>
              <a:t>Presumption of due execution if clause is present in the Will. </a:t>
            </a:r>
          </a:p>
          <a:p>
            <a:pPr lvl="1">
              <a:lnSpc>
                <a:spcPct val="90000"/>
              </a:lnSpc>
            </a:pPr>
            <a:endParaRPr lang="en-GB" altLang="en-US" dirty="0"/>
          </a:p>
          <a:p>
            <a:pPr lvl="1">
              <a:lnSpc>
                <a:spcPct val="90000"/>
              </a:lnSpc>
            </a:pPr>
            <a:r>
              <a:rPr lang="en-GB" altLang="en-US" dirty="0"/>
              <a:t>If no attestation clause, an affidavit of due execution is required by the court.</a:t>
            </a:r>
          </a:p>
          <a:p>
            <a:pPr eaLnBrk="1" hangingPunct="1"/>
            <a:endParaRPr lang="en-GB" altLang="en-US" dirty="0"/>
          </a:p>
          <a:p>
            <a:pPr eaLnBrk="1" hangingPunct="1"/>
            <a:endParaRPr lang="en-GB" altLang="en-US" b="1" dirty="0"/>
          </a:p>
        </p:txBody>
      </p:sp>
      <p:sp>
        <p:nvSpPr>
          <p:cNvPr id="30724" name="Slide Number Placeholder 6">
            <a:extLst>
              <a:ext uri="{FF2B5EF4-FFF2-40B4-BE49-F238E27FC236}">
                <a16:creationId xmlns:a16="http://schemas.microsoft.com/office/drawing/2014/main" id="{9ADAE207-371A-46EA-BB54-D0876230D9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3F7B49-7CA3-4617-87AD-C05E4298B6A1}" type="slidenum">
              <a:rPr lang="en-GB" altLang="en-US" sz="1200" smtClean="0"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200"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0BA07-ECA8-4EC9-AD3D-19B7DB967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Wills - Intention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9F3EB687-7797-482F-AA6F-5D0D1E95E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 dirty="0"/>
          </a:p>
          <a:p>
            <a:r>
              <a:rPr lang="en-GB" altLang="en-US" dirty="0"/>
              <a:t>There is a rebuttable presumption T had the requisite intention provided that he:</a:t>
            </a:r>
          </a:p>
          <a:p>
            <a:endParaRPr lang="en-GB" altLang="en-US" dirty="0"/>
          </a:p>
          <a:p>
            <a:pPr lvl="1"/>
            <a:r>
              <a:rPr lang="en-GB" altLang="en-US" dirty="0"/>
              <a:t>had the necessary capacity; and</a:t>
            </a:r>
          </a:p>
          <a:p>
            <a:pPr lvl="1"/>
            <a:r>
              <a:rPr lang="en-GB" altLang="en-US" dirty="0"/>
              <a:t>he signed the Will.</a:t>
            </a:r>
          </a:p>
          <a:p>
            <a:pPr eaLnBrk="1" hangingPunct="1"/>
            <a:endParaRPr lang="en-GB" altLang="en-US" b="1" dirty="0"/>
          </a:p>
        </p:txBody>
      </p:sp>
      <p:sp>
        <p:nvSpPr>
          <p:cNvPr id="32772" name="Slide Number Placeholder 6">
            <a:extLst>
              <a:ext uri="{FF2B5EF4-FFF2-40B4-BE49-F238E27FC236}">
                <a16:creationId xmlns:a16="http://schemas.microsoft.com/office/drawing/2014/main" id="{DDA1597C-8380-4FEA-84BA-FE4B3A71CA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A636F2-0BC7-474E-969E-ABD3E45BDD1B}" type="slidenum">
              <a:rPr lang="en-GB" altLang="en-US" sz="1200" smtClean="0"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GB" altLang="en-US" sz="1200"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8A43C-66FF-49E2-B8A7-5CBE4A991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Wills - Intention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DE08E91E-266B-4D02-BC85-BAEB477D2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 dirty="0"/>
          </a:p>
          <a:p>
            <a:pPr>
              <a:lnSpc>
                <a:spcPct val="90000"/>
              </a:lnSpc>
            </a:pPr>
            <a:r>
              <a:rPr lang="en-GB" altLang="en-US" dirty="0"/>
              <a:t>The two main exceptions to the rule are:</a:t>
            </a:r>
          </a:p>
          <a:p>
            <a:pPr>
              <a:lnSpc>
                <a:spcPct val="90000"/>
              </a:lnSpc>
            </a:pPr>
            <a:endParaRPr lang="en-GB" altLang="en-US" dirty="0"/>
          </a:p>
          <a:p>
            <a:pPr lvl="1">
              <a:lnSpc>
                <a:spcPct val="90000"/>
              </a:lnSpc>
            </a:pPr>
            <a:r>
              <a:rPr lang="en-GB" altLang="en-US" dirty="0"/>
              <a:t>T is blind or illiterate or the Will is signed by someone other than T on his behalf</a:t>
            </a:r>
          </a:p>
          <a:p>
            <a:pPr lvl="1">
              <a:lnSpc>
                <a:spcPct val="90000"/>
              </a:lnSpc>
            </a:pPr>
            <a:endParaRPr lang="en-GB" altLang="en-US" dirty="0"/>
          </a:p>
          <a:p>
            <a:pPr lvl="1">
              <a:lnSpc>
                <a:spcPct val="90000"/>
              </a:lnSpc>
            </a:pPr>
            <a:r>
              <a:rPr lang="en-GB" altLang="en-US" dirty="0"/>
              <a:t>There are suspicious circumstances, e.g. the Will substantially benefits the person who prepared it or a close relative.</a:t>
            </a:r>
          </a:p>
          <a:p>
            <a:pPr eaLnBrk="1" hangingPunct="1"/>
            <a:endParaRPr lang="en-GB" altLang="en-US" b="1" dirty="0"/>
          </a:p>
        </p:txBody>
      </p:sp>
      <p:sp>
        <p:nvSpPr>
          <p:cNvPr id="34820" name="Slide Number Placeholder 6">
            <a:extLst>
              <a:ext uri="{FF2B5EF4-FFF2-40B4-BE49-F238E27FC236}">
                <a16:creationId xmlns:a16="http://schemas.microsoft.com/office/drawing/2014/main" id="{F4BA2CF3-898B-4592-B0B5-FC263A25D9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648875-A892-4F90-8C00-1A9D6C95E001}" type="slidenum">
              <a:rPr lang="en-GB" altLang="en-US" sz="1200" smtClean="0"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1200"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4C051-DFEC-438B-B740-9183C81DF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38" y="40481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Outcomes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5A67ED1D-A01C-4EE9-A407-C804D336A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197350"/>
          </a:xfrm>
        </p:spPr>
        <p:txBody>
          <a:bodyPr/>
          <a:lstStyle/>
          <a:p>
            <a:pPr marL="361950" indent="-361950">
              <a:buFontTx/>
              <a:buNone/>
            </a:pPr>
            <a:r>
              <a:rPr lang="en-GB" altLang="en-US" dirty="0"/>
              <a:t>By the end of this lecture you will:</a:t>
            </a:r>
          </a:p>
          <a:p>
            <a:pPr marL="361950" indent="-361950">
              <a:buFontTx/>
              <a:buNone/>
            </a:pPr>
            <a:endParaRPr lang="en-GB" altLang="en-US" dirty="0"/>
          </a:p>
          <a:p>
            <a:pPr marL="361950" indent="-361950"/>
            <a:r>
              <a:rPr lang="en-GB" altLang="en-US" dirty="0"/>
              <a:t>be familiar with some common Probate terminology</a:t>
            </a:r>
          </a:p>
          <a:p>
            <a:pPr marL="361950" indent="-361950"/>
            <a:r>
              <a:rPr lang="en-GB" altLang="en-US" dirty="0"/>
              <a:t>understand how to check that a Will is valid</a:t>
            </a:r>
          </a:p>
          <a:p>
            <a:pPr marL="361950" indent="-361950"/>
            <a:endParaRPr lang="en-GB" altLang="en-US" dirty="0"/>
          </a:p>
          <a:p>
            <a:pPr marL="361950" indent="-361950" eaLnBrk="1" hangingPunct="1"/>
            <a:endParaRPr lang="en-GB" altLang="en-US" b="1" dirty="0"/>
          </a:p>
        </p:txBody>
      </p:sp>
      <p:sp>
        <p:nvSpPr>
          <p:cNvPr id="11268" name="Slide Number Placeholder 6">
            <a:extLst>
              <a:ext uri="{FF2B5EF4-FFF2-40B4-BE49-F238E27FC236}">
                <a16:creationId xmlns:a16="http://schemas.microsoft.com/office/drawing/2014/main" id="{D5C07DCB-0D66-4F30-9751-88CEF5598F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DB5D21-86AE-4985-894E-EA07C96018CA}" type="slidenum">
              <a:rPr lang="en-GB" altLang="en-US" sz="1200" smtClean="0"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200"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2F44F-6204-4425-BB4A-2C6C47526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Common terms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33DCE324-EB6D-4347-ADAD-A79694FB7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 sz="2400" dirty="0"/>
          </a:p>
          <a:p>
            <a:r>
              <a:rPr lang="en-GB" altLang="en-US" dirty="0"/>
              <a:t>What is a Will?</a:t>
            </a:r>
          </a:p>
          <a:p>
            <a:endParaRPr lang="en-GB" altLang="en-US" dirty="0"/>
          </a:p>
          <a:p>
            <a:r>
              <a:rPr lang="en-GB" altLang="en-US" dirty="0"/>
              <a:t>What is a Testator or Testatrix?</a:t>
            </a:r>
          </a:p>
          <a:p>
            <a:endParaRPr lang="en-GB" altLang="en-US" dirty="0"/>
          </a:p>
          <a:p>
            <a:r>
              <a:rPr lang="en-GB" altLang="en-US" dirty="0"/>
              <a:t>What is a Codicil?</a:t>
            </a:r>
          </a:p>
          <a:p>
            <a:endParaRPr lang="en-GB" altLang="en-US" dirty="0"/>
          </a:p>
          <a:p>
            <a:r>
              <a:rPr lang="en-GB" altLang="en-US" dirty="0"/>
              <a:t>What is Intestacy?</a:t>
            </a:r>
          </a:p>
          <a:p>
            <a:pPr eaLnBrk="1" hangingPunct="1"/>
            <a:endParaRPr lang="en-GB" altLang="en-US" b="1" dirty="0"/>
          </a:p>
        </p:txBody>
      </p:sp>
      <p:sp>
        <p:nvSpPr>
          <p:cNvPr id="13316" name="Slide Number Placeholder 6">
            <a:extLst>
              <a:ext uri="{FF2B5EF4-FFF2-40B4-BE49-F238E27FC236}">
                <a16:creationId xmlns:a16="http://schemas.microsoft.com/office/drawing/2014/main" id="{47018D4D-6496-4E03-B463-80A315B531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CEA7A6-BD68-4C60-A7E1-531E5CEA3C4D}" type="slidenum">
              <a:rPr lang="en-GB" altLang="en-US" sz="1200" smtClean="0"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GB" altLang="en-US" sz="1200"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9E0EA-CF74-41FB-BE22-B8C5EDAFB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Terms (continued)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297ACD2D-7018-468D-9B36-F7EEEE822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 dirty="0"/>
          </a:p>
          <a:p>
            <a:r>
              <a:rPr lang="en-GB" altLang="en-US" dirty="0"/>
              <a:t>What are Executors?</a:t>
            </a:r>
          </a:p>
          <a:p>
            <a:endParaRPr lang="en-GB" altLang="en-US" dirty="0"/>
          </a:p>
          <a:p>
            <a:r>
              <a:rPr lang="en-GB" altLang="en-US" dirty="0"/>
              <a:t>What are Administrators?</a:t>
            </a:r>
          </a:p>
          <a:p>
            <a:endParaRPr lang="en-GB" altLang="en-US" dirty="0"/>
          </a:p>
          <a:p>
            <a:r>
              <a:rPr lang="en-GB" altLang="en-US" dirty="0"/>
              <a:t>What are Personal Representatives? </a:t>
            </a:r>
          </a:p>
          <a:p>
            <a:pPr eaLnBrk="1" hangingPunct="1"/>
            <a:endParaRPr lang="en-GB" altLang="en-US" b="1" dirty="0"/>
          </a:p>
        </p:txBody>
      </p:sp>
      <p:sp>
        <p:nvSpPr>
          <p:cNvPr id="15365" name="Slide Number Placeholder 6">
            <a:extLst>
              <a:ext uri="{FF2B5EF4-FFF2-40B4-BE49-F238E27FC236}">
                <a16:creationId xmlns:a16="http://schemas.microsoft.com/office/drawing/2014/main" id="{05A5C73E-165F-4C62-B53A-768AA51D10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3DD73E-8CC3-4A3F-934E-177EF28B83B5}" type="slidenum">
              <a:rPr lang="en-GB" altLang="en-US" sz="1200" smtClean="0"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GB" altLang="en-US" sz="1200"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2">
            <a:extLst>
              <a:ext uri="{FF2B5EF4-FFF2-40B4-BE49-F238E27FC236}">
                <a16:creationId xmlns:a16="http://schemas.microsoft.com/office/drawing/2014/main" id="{D2D2974E-4066-4029-A106-09E3C28ECE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1500" y="285750"/>
            <a:ext cx="8143875" cy="1117600"/>
          </a:xfrm>
        </p:spPr>
        <p:txBody>
          <a:bodyPr/>
          <a:lstStyle/>
          <a:p>
            <a:pPr>
              <a:defRPr/>
            </a:pPr>
            <a:r>
              <a:rPr lang="en-GB" dirty="0"/>
              <a:t>Wills: Validity</a:t>
            </a:r>
          </a:p>
        </p:txBody>
      </p:sp>
      <p:grpSp>
        <p:nvGrpSpPr>
          <p:cNvPr id="2" name="Organization Chart 5">
            <a:extLst>
              <a:ext uri="{FF2B5EF4-FFF2-40B4-BE49-F238E27FC236}">
                <a16:creationId xmlns:a16="http://schemas.microsoft.com/office/drawing/2014/main" id="{7BBA8334-E01D-4B66-A5C4-AEBC23EEDDC2}"/>
              </a:ext>
            </a:extLst>
          </p:cNvPr>
          <p:cNvGrpSpPr>
            <a:grpSpLocks/>
          </p:cNvGrpSpPr>
          <p:nvPr/>
        </p:nvGrpSpPr>
        <p:grpSpPr bwMode="auto">
          <a:xfrm>
            <a:off x="1778000" y="1812925"/>
            <a:ext cx="6538913" cy="3960813"/>
            <a:chOff x="1099" y="1142"/>
            <a:chExt cx="2150" cy="2956"/>
          </a:xfrm>
        </p:grpSpPr>
        <p:cxnSp>
          <p:nvCxnSpPr>
            <p:cNvPr id="1028" name="_s1028">
              <a:extLst>
                <a:ext uri="{FF2B5EF4-FFF2-40B4-BE49-F238E27FC236}">
                  <a16:creationId xmlns:a16="http://schemas.microsoft.com/office/drawing/2014/main" id="{B9A5CA06-65A8-4AB0-8261-041665C6EFDB}"/>
                </a:ext>
              </a:extLst>
            </p:cNvPr>
            <p:cNvCxnSpPr>
              <a:cxnSpLocks noChangeShapeType="1"/>
              <a:stCxn id="6" idx="1"/>
              <a:endCxn id="3" idx="2"/>
            </p:cNvCxnSpPr>
            <p:nvPr/>
          </p:nvCxnSpPr>
          <p:spPr bwMode="auto">
            <a:xfrm rot="10800000">
              <a:off x="1635" y="1922"/>
              <a:ext cx="143" cy="1880"/>
            </a:xfrm>
            <a:prstGeom prst="bentConnector2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" name="_s1029">
              <a:extLst>
                <a:ext uri="{FF2B5EF4-FFF2-40B4-BE49-F238E27FC236}">
                  <a16:creationId xmlns:a16="http://schemas.microsoft.com/office/drawing/2014/main" id="{538916CC-7339-474E-995D-44D64F2DDB02}"/>
                </a:ext>
              </a:extLst>
            </p:cNvPr>
            <p:cNvCxnSpPr>
              <a:cxnSpLocks noChangeShapeType="1"/>
              <a:stCxn id="5" idx="1"/>
              <a:endCxn id="3" idx="2"/>
            </p:cNvCxnSpPr>
            <p:nvPr/>
          </p:nvCxnSpPr>
          <p:spPr bwMode="auto">
            <a:xfrm rot="10800000">
              <a:off x="1635" y="1922"/>
              <a:ext cx="143" cy="1157"/>
            </a:xfrm>
            <a:prstGeom prst="bentConnector2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" name="_s1030">
              <a:extLst>
                <a:ext uri="{FF2B5EF4-FFF2-40B4-BE49-F238E27FC236}">
                  <a16:creationId xmlns:a16="http://schemas.microsoft.com/office/drawing/2014/main" id="{2958FF7C-239A-4565-A878-4F86A7C8B9AC}"/>
                </a:ext>
              </a:extLst>
            </p:cNvPr>
            <p:cNvCxnSpPr>
              <a:cxnSpLocks noChangeShapeType="1"/>
              <a:stCxn id="4" idx="1"/>
              <a:endCxn id="3" idx="2"/>
            </p:cNvCxnSpPr>
            <p:nvPr/>
          </p:nvCxnSpPr>
          <p:spPr bwMode="auto">
            <a:xfrm rot="10800000">
              <a:off x="1635" y="1922"/>
              <a:ext cx="143" cy="434"/>
            </a:xfrm>
            <a:prstGeom prst="bentConnector2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1031">
              <a:extLst>
                <a:ext uri="{FF2B5EF4-FFF2-40B4-BE49-F238E27FC236}">
                  <a16:creationId xmlns:a16="http://schemas.microsoft.com/office/drawing/2014/main" id="{5E2C5ACB-5312-4E70-BCCE-E5FF53D8DB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9" y="1634"/>
              <a:ext cx="1071" cy="28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none" lIns="77065" tIns="38533" rIns="77065" bIns="38533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5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Three requirements for a valid will</a:t>
              </a:r>
            </a:p>
          </p:txBody>
        </p:sp>
        <p:sp>
          <p:nvSpPr>
            <p:cNvPr id="4" name="_s1032">
              <a:extLst>
                <a:ext uri="{FF2B5EF4-FFF2-40B4-BE49-F238E27FC236}">
                  <a16:creationId xmlns:a16="http://schemas.microsoft.com/office/drawing/2014/main" id="{48664C31-D8D4-4FFA-9E37-DD905CB9D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8" y="2066"/>
              <a:ext cx="1471" cy="57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none" lIns="77065" tIns="38533" rIns="77065" bIns="38533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5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Capacity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 must be aged 18 or over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 must have mental capacity</a:t>
              </a:r>
              <a:endParaRPr kumimoji="0" lang="en-GB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" name="_s1033">
              <a:extLst>
                <a:ext uri="{FF2B5EF4-FFF2-40B4-BE49-F238E27FC236}">
                  <a16:creationId xmlns:a16="http://schemas.microsoft.com/office/drawing/2014/main" id="{292569AD-F1A4-415D-83CA-E70E4F027E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8" y="2789"/>
              <a:ext cx="1471" cy="57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none" lIns="77065" tIns="38533" rIns="77065" bIns="38533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5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Formalities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The will must be signed and witnessed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in accordance with the statutory requirements</a:t>
              </a:r>
              <a:endParaRPr kumimoji="0" lang="en-GB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_s1034">
              <a:extLst>
                <a:ext uri="{FF2B5EF4-FFF2-40B4-BE49-F238E27FC236}">
                  <a16:creationId xmlns:a16="http://schemas.microsoft.com/office/drawing/2014/main" id="{DF22230D-8BD4-4F3F-8C64-0B21FF5655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8" y="3512"/>
              <a:ext cx="1471" cy="57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none" lIns="77065" tIns="38533" rIns="77065" bIns="38533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5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Intention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 must know and approve the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contents of the will</a:t>
              </a:r>
              <a:endParaRPr kumimoji="0" lang="en-GB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084" name="Slide Number Placeholder 4">
            <a:extLst>
              <a:ext uri="{FF2B5EF4-FFF2-40B4-BE49-F238E27FC236}">
                <a16:creationId xmlns:a16="http://schemas.microsoft.com/office/drawing/2014/main" id="{62612336-DB61-46CD-9CA5-B217621730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r>
              <a:rPr lang="en-GB">
                <a:latin typeface="+mn-lt"/>
                <a:cs typeface="Arial" charset="0"/>
              </a:rPr>
              <a:t>7</a:t>
            </a: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B79C9-4EEB-48C0-8E58-307BD687A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Wills: Capacity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17DDBB95-E10C-4A5C-B8B5-7579D8664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42687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3600" dirty="0"/>
              <a:t>The level of mental capacity is set out in </a:t>
            </a:r>
            <a:r>
              <a:rPr lang="en-GB" altLang="en-US" sz="3600" i="1" dirty="0"/>
              <a:t>Banks v Goodfellow </a:t>
            </a:r>
            <a:r>
              <a:rPr lang="en-GB" altLang="en-US" sz="3600" dirty="0"/>
              <a:t>(1870). It is a threefold test.</a:t>
            </a:r>
          </a:p>
          <a:p>
            <a:pPr>
              <a:lnSpc>
                <a:spcPct val="90000"/>
              </a:lnSpc>
            </a:pPr>
            <a:r>
              <a:rPr lang="en-GB" altLang="en-US" sz="3600" dirty="0"/>
              <a:t>T must have understood :</a:t>
            </a:r>
          </a:p>
          <a:p>
            <a:pPr lvl="1">
              <a:lnSpc>
                <a:spcPct val="90000"/>
              </a:lnSpc>
            </a:pPr>
            <a:r>
              <a:rPr lang="en-GB" altLang="en-US" dirty="0"/>
              <a:t>The nature of the act of making a Will and its effect</a:t>
            </a:r>
          </a:p>
          <a:p>
            <a:pPr lvl="1">
              <a:lnSpc>
                <a:spcPct val="90000"/>
              </a:lnSpc>
            </a:pPr>
            <a:r>
              <a:rPr lang="en-GB" altLang="en-US" dirty="0"/>
              <a:t>The extent of his property</a:t>
            </a:r>
          </a:p>
          <a:p>
            <a:pPr lvl="1">
              <a:lnSpc>
                <a:spcPct val="90000"/>
              </a:lnSpc>
            </a:pPr>
            <a:r>
              <a:rPr lang="en-GB" altLang="en-US" dirty="0"/>
              <a:t>The claims to which he ought to give effect</a:t>
            </a:r>
          </a:p>
          <a:p>
            <a:pPr eaLnBrk="1" hangingPunct="1"/>
            <a:endParaRPr lang="en-GB" altLang="en-US" dirty="0"/>
          </a:p>
          <a:p>
            <a:pPr eaLnBrk="1" hangingPunct="1"/>
            <a:endParaRPr lang="en-GB" altLang="en-US" b="1" dirty="0"/>
          </a:p>
        </p:txBody>
      </p:sp>
      <p:sp>
        <p:nvSpPr>
          <p:cNvPr id="18436" name="Slide Number Placeholder 6">
            <a:extLst>
              <a:ext uri="{FF2B5EF4-FFF2-40B4-BE49-F238E27FC236}">
                <a16:creationId xmlns:a16="http://schemas.microsoft.com/office/drawing/2014/main" id="{AB835FA4-5277-4592-A45D-CA0CB27F01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7BA93E-3C4A-4CF7-91CA-F19C353B2919}" type="slidenum">
              <a:rPr lang="en-GB" altLang="en-US" sz="1200" smtClean="0"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200"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2BF9A-9AE7-4469-B959-997FBCDFF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Wills: Capacity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131D2863-2D27-44C4-B32C-F43C711D7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43125"/>
            <a:ext cx="8229600" cy="39830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b="1" dirty="0"/>
              <a:t>General Rule</a:t>
            </a:r>
            <a:r>
              <a:rPr lang="en-GB" altLang="en-US" dirty="0"/>
              <a:t>:  Normally, T should have mental capacity </a:t>
            </a:r>
            <a:r>
              <a:rPr lang="en-GB" altLang="en-US" u="sng" dirty="0"/>
              <a:t>at the date the Will is executed</a:t>
            </a:r>
            <a:r>
              <a:rPr lang="en-GB" altLang="en-US" dirty="0"/>
              <a:t>.</a:t>
            </a:r>
          </a:p>
          <a:p>
            <a:pPr>
              <a:lnSpc>
                <a:spcPct val="90000"/>
              </a:lnSpc>
            </a:pPr>
            <a:endParaRPr lang="en-GB" altLang="en-US" sz="2400" dirty="0"/>
          </a:p>
          <a:p>
            <a:pPr>
              <a:lnSpc>
                <a:spcPct val="90000"/>
              </a:lnSpc>
            </a:pPr>
            <a:r>
              <a:rPr lang="en-GB" altLang="en-US" sz="2800" dirty="0"/>
              <a:t>The exception to the rule in </a:t>
            </a:r>
            <a:r>
              <a:rPr lang="en-GB" altLang="en-US" sz="2800" i="1" dirty="0"/>
              <a:t>Banks v Goodfellow</a:t>
            </a:r>
            <a:r>
              <a:rPr lang="en-GB" altLang="en-US" sz="2800" dirty="0"/>
              <a:t> is found in </a:t>
            </a:r>
            <a:r>
              <a:rPr lang="en-GB" altLang="en-US" sz="2800" i="1" dirty="0"/>
              <a:t>Parker v </a:t>
            </a:r>
            <a:r>
              <a:rPr lang="en-GB" altLang="en-US" sz="2800" i="1" dirty="0" err="1"/>
              <a:t>Felgate</a:t>
            </a:r>
            <a:r>
              <a:rPr lang="en-GB" altLang="en-US" sz="2800" i="1" dirty="0"/>
              <a:t> </a:t>
            </a:r>
            <a:r>
              <a:rPr lang="en-GB" altLang="en-US" sz="2800" dirty="0"/>
              <a:t>(1883).  </a:t>
            </a:r>
          </a:p>
          <a:p>
            <a:pPr eaLnBrk="1" hangingPunct="1"/>
            <a:endParaRPr lang="en-GB" altLang="en-US" dirty="0"/>
          </a:p>
          <a:p>
            <a:pPr eaLnBrk="1" hangingPunct="1"/>
            <a:endParaRPr lang="en-GB" altLang="en-US" b="1" dirty="0"/>
          </a:p>
        </p:txBody>
      </p:sp>
      <p:sp>
        <p:nvSpPr>
          <p:cNvPr id="20484" name="Slide Number Placeholder 6">
            <a:extLst>
              <a:ext uri="{FF2B5EF4-FFF2-40B4-BE49-F238E27FC236}">
                <a16:creationId xmlns:a16="http://schemas.microsoft.com/office/drawing/2014/main" id="{D3228A0F-DFF7-452A-A17A-5C76E605B3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546240-E34B-4C75-8316-071FD42687CE}" type="slidenum">
              <a:rPr lang="en-GB" altLang="en-US" sz="1200" smtClean="0"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GB" altLang="en-US" sz="1200"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FE206-3672-45F3-AD4E-7B6FE85A1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Parker v </a:t>
            </a:r>
            <a:r>
              <a:rPr lang="en-GB" dirty="0" err="1"/>
              <a:t>Felgate</a:t>
            </a:r>
            <a:endParaRPr lang="en-GB" dirty="0"/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0EC49131-89C7-47F0-B17D-C8FEE2A86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 dirty="0"/>
          </a:p>
          <a:p>
            <a:pPr>
              <a:lnSpc>
                <a:spcPct val="90000"/>
              </a:lnSpc>
            </a:pPr>
            <a:r>
              <a:rPr lang="en-GB" altLang="en-US" sz="2800" dirty="0"/>
              <a:t>It is sufficient to show that:</a:t>
            </a:r>
            <a:endParaRPr lang="en-GB" altLang="en-US" sz="4000" dirty="0"/>
          </a:p>
          <a:p>
            <a:pPr lvl="1">
              <a:buFontTx/>
              <a:buChar char="•"/>
            </a:pPr>
            <a:r>
              <a:rPr lang="en-GB" altLang="en-US" sz="2400" dirty="0"/>
              <a:t>T had the requisite capacity at the date he instructed his solicitor to prepare the Will</a:t>
            </a:r>
          </a:p>
          <a:p>
            <a:pPr lvl="1">
              <a:buFontTx/>
              <a:buChar char="•"/>
            </a:pPr>
            <a:r>
              <a:rPr lang="en-GB" altLang="en-US" sz="2400" dirty="0"/>
              <a:t>The Will was prepared in accordance with those instructions</a:t>
            </a:r>
          </a:p>
          <a:p>
            <a:pPr lvl="1">
              <a:buFontTx/>
              <a:buChar char="•"/>
            </a:pPr>
            <a:r>
              <a:rPr lang="en-GB" altLang="en-US" sz="2400" dirty="0"/>
              <a:t>At the time T executed the Will he was able to understand that he was signing a Will for which he had given instructions.</a:t>
            </a:r>
          </a:p>
          <a:p>
            <a:pPr eaLnBrk="1" hangingPunct="1"/>
            <a:endParaRPr lang="en-GB" altLang="en-US" b="1" dirty="0"/>
          </a:p>
        </p:txBody>
      </p:sp>
      <p:sp>
        <p:nvSpPr>
          <p:cNvPr id="22532" name="Slide Number Placeholder 6">
            <a:extLst>
              <a:ext uri="{FF2B5EF4-FFF2-40B4-BE49-F238E27FC236}">
                <a16:creationId xmlns:a16="http://schemas.microsoft.com/office/drawing/2014/main" id="{F02536A3-4FB4-44F0-A3A5-BD137C52F7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598E49-EC53-4DDC-99D8-1D7AA4442D4D}" type="slidenum">
              <a:rPr lang="en-GB" altLang="en-US" sz="1200" smtClean="0"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GB" altLang="en-US" sz="1200"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6604-C530-4143-9B8E-CEFD33675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Wills - Formalities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04E1EDFD-30DF-4B1E-A441-7E2CC44DE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u="sng" dirty="0"/>
              <a:t>s.9 Wills Act 1837</a:t>
            </a:r>
          </a:p>
          <a:p>
            <a:pPr eaLnBrk="1" hangingPunct="1"/>
            <a:endParaRPr lang="en-GB" altLang="en-US" sz="1600" u="sng" dirty="0"/>
          </a:p>
          <a:p>
            <a:pPr>
              <a:buFont typeface="Arial" panose="020B0604020202020204" pitchFamily="34" charset="0"/>
              <a:buNone/>
            </a:pPr>
            <a:r>
              <a:rPr lang="en-GB" altLang="en-US" dirty="0"/>
              <a:t>“No will shall be valid unless – 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altLang="en-US" dirty="0"/>
              <a:t>(a)it is in writing, signed by T or by some other person in his presence and by his direction; and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GB" altLang="en-US" dirty="0"/>
              <a:t>(b)it appears that T intended by his signature to give effect to the will;</a:t>
            </a:r>
          </a:p>
          <a:p>
            <a:pPr eaLnBrk="1" hangingPunct="1"/>
            <a:endParaRPr lang="en-GB" altLang="en-US" b="1" dirty="0"/>
          </a:p>
        </p:txBody>
      </p:sp>
      <p:sp>
        <p:nvSpPr>
          <p:cNvPr id="24580" name="Slide Number Placeholder 6">
            <a:extLst>
              <a:ext uri="{FF2B5EF4-FFF2-40B4-BE49-F238E27FC236}">
                <a16:creationId xmlns:a16="http://schemas.microsoft.com/office/drawing/2014/main" id="{6F5230FD-41DA-4A10-A594-4F90287ADB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62CFCD-7955-431E-B6EC-B3DAF703E1C5}" type="slidenum">
              <a:rPr lang="en-GB" altLang="en-US" sz="1200" smtClean="0"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GB" altLang="en-US" sz="1200"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1"/>
  <p:tag name="ARTICULATE_PRESENTER_VERSION" val="6"/>
  <p:tag name="LMS_COMPLETION_TITLE" val="Probate Lec 1"/>
  <p:tag name="LMS_COMPLETION_ID" val="Probate_Lec_1"/>
  <p:tag name="LMS_COMPLETION_VERSION" val="1.0"/>
  <p:tag name="LMS_COMPLETION_DURATION" val="1:00:00"/>
  <p:tag name="LMS_COMPLETION_SCO_TITLE" val="Probate Lec 1"/>
  <p:tag name="LMS_COMPLETION_SCO_ID" val="Probate_Lec_1"/>
  <p:tag name="LMS_COMPLETION_EDITION" val="0"/>
  <p:tag name="LMS_COMPLETION_THRESHOLD" val="14"/>
  <p:tag name="LMS_COMPLETION_METHOD" val="VIEW"/>
  <p:tag name="PUBLISH_TITLE" val="Probate Lec 1"/>
  <p:tag name="ARTICULATE_PUBLISH_PATH" val="Y:\Desktop\My Articulate Projects\Wills 2019"/>
  <p:tag name="ARTICULATE_LOGO" val="(None selected)"/>
  <p:tag name="ARTICULATE_PRESENTER" val="(None selected)"/>
  <p:tag name="ARTICULATE_PRESENTER_GUID" val="9869030842"/>
  <p:tag name="ARTICULATE_LMS" val="0"/>
  <p:tag name="ARTICULATE_TEMPLATE" val="Corporate Communications"/>
  <p:tag name="ARTICULATE_TEMPLATE_GUID" val="1a000000-6000-0000-b000-000000000001"/>
  <p:tag name="LMS_PUBLISH" val="Yes"/>
  <p:tag name="PRESENTER_PREVIEW_MODE" val="0"/>
  <p:tag name="PRESENTER_PREVIEW_START" val="1"/>
  <p:tag name="LMS_PROTOCOL_METHOD" val="SCORM"/>
  <p:tag name="LMS_PROTOCOL_VERSION" val="1.2"/>
  <p:tag name="LAUNCHINNEWWINDOW" val="0"/>
  <p:tag name="LASTPUBLISHED" val="Y:\Desktop\My Articulate Projects\Wills 2019\Probate Lec 1\player.htm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H:\MP3\Wills\LGS 1 - Validity\Slide 8.mp3"/>
  <p:tag name="AUDIO_ID" val="275"/>
  <p:tag name="ELAPSEDTIME" val="58.044"/>
  <p:tag name="ARTICULATE_SLIDE_GUID" val="d24b2325-39e7-4e24-bec0-8628be30f7ff"/>
  <p:tag name="ARTICULATE_SLIDE_NAV" val="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H:\MP3\Wills\LGS 1 - Validity\Slide 9.mp3"/>
  <p:tag name="AUDIO_ID" val="276"/>
  <p:tag name="ELAPSEDTIME" val="120.32"/>
  <p:tag name="ARTICULATE_SLIDE_GUID" val="16f36c78-8a5d-4d5d-9aac-98baed166e61"/>
  <p:tag name="ARTICULATE_SLIDE_NAV" val="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H:\MP3\Wills\LGS 1 - Validity\Slide 10.mp3"/>
  <p:tag name="AUDIO_ID" val="277"/>
  <p:tag name="ELAPSEDTIME" val="116.141"/>
  <p:tag name="ARTICULATE_SLIDE_GUID" val="fca6e240-0eb4-4503-b0af-1b4bb688f8ef"/>
  <p:tag name="ARTICULATE_SLIDE_NAV" val="1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H:\MP3\Wills\LGS 1 - Validity\Slide 11.mp3"/>
  <p:tag name="AUDIO_ID" val="278"/>
  <p:tag name="ELAPSEDTIME" val="13.636"/>
  <p:tag name="ARTICULATE_SLIDE_GUID" val="de5646a5-740c-4e04-a85d-ec8324d74f95"/>
  <p:tag name="ARTICULATE_SLIDE_NAV" val="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H:\MP3\Wills\LGS 1 - Validity\Slide 12.mp3"/>
  <p:tag name="AUDIO_ID" val="279"/>
  <p:tag name="ELAPSEDTIME" val="49.267"/>
  <p:tag name="ARTICULATE_SLIDE_GUID" val="8488c6c8-23c2-48c6-af68-1613cff58726"/>
  <p:tag name="ARTICULATE_SLIDE_NAV" val="1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H:\MP3\Wills\LGS 1 - Validity\Slide 13.mp3"/>
  <p:tag name="AUDIO_ID" val="280"/>
  <p:tag name="ELAPSEDTIME" val="32.183"/>
  <p:tag name="ARTICULATE_SLIDE_GUID" val="0636f9a7-3720-488c-9c05-14da4e6eec79"/>
  <p:tag name="ARTICULATE_SLIDE_NAV" val="1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H:\MP3\Wills\LGS 1 - Validity\Slide 14.mp3"/>
  <p:tag name="AUDIO_ID" val="281"/>
  <p:tag name="ELAPSEDTIME" val="96.575"/>
  <p:tag name="ARTICULATE_SLIDE_GUID" val="a756763e-f0f4-4dea-8bcd-5352736a9f3e"/>
  <p:tag name="ARTICULATE_SLIDE_NAV" val="1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Y:\MP3\Wills\LGS 1 - Validity\Slide 1.mp3"/>
  <p:tag name="AUDIO_ID" val="282"/>
  <p:tag name="ELAPSEDTIME" val="80.875"/>
  <p:tag name="ARTICULATE_SLIDE_NAV" val="1"/>
  <p:tag name="ARTICULATE_SLIDE_GUID" val="48d0e5ca-727c-40fc-abac-24236283806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ADMINI~1\AppData\Local\Temp\articulate\presenter\imgtemp\OrwmenL5_files\slide0001_image001.jp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H:\MP3\Wills\LGS 1 - Validity\Slide 2.mp3"/>
  <p:tag name="AUDIO_ID" val="269"/>
  <p:tag name="ELAPSEDTIME" val="15.465"/>
  <p:tag name="ARTICULATE_SLIDE_GUID" val="f3d284ef-f561-4eea-addd-b6d2815db5dd"/>
  <p:tag name="ARTICULATE_SLIDE_NAV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H:\MP3\Wills\LGS 1 - Validity\Slide 3.mp3"/>
  <p:tag name="AUDIO_ID" val="270"/>
  <p:tag name="ELAPSEDTIME" val="109.271"/>
  <p:tag name="ARTICULATE_SLIDE_GUID" val="2dc95565-3dc4-4346-adee-cb97c959df96"/>
  <p:tag name="ARTICULATE_SLIDE_NAV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H:\MP3\Wills\LGS 1 - Validity\Slide 4.mp3"/>
  <p:tag name="AUDIO_ID" val="271"/>
  <p:tag name="ELAPSEDTIME" val="71.863"/>
  <p:tag name="ARTICULATE_SLIDE_GUID" val="8dc622a1-379c-4cab-9d82-acf7d2c1c7e4"/>
  <p:tag name="ARTICULATE_SLIDE_NAV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H:\MP3\Wills\LGS 1 - Validity\Slide 5.mp3"/>
  <p:tag name="AUDIO_ID" val="272"/>
  <p:tag name="ELAPSEDTIME" val="70.844"/>
  <p:tag name="ARTICULATE_SLIDE_GUID" val="c55de2ed-a9b0-4bf1-b1fb-100a29ab0626"/>
  <p:tag name="ARTICULATE_SLIDE_NAV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H:\MP3\Wills\LGS 1 - Validity\Slide 6.mp3"/>
  <p:tag name="AUDIO_ID" val="273"/>
  <p:tag name="ELAPSEDTIME" val="64.627"/>
  <p:tag name="ARTICULATE_SLIDE_GUID" val="36834650-3de5-48ff-b673-0e5149c7b9af"/>
  <p:tag name="ARTICULATE_SLIDE_NAV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H:\MP3\Wills\LGS 1 - Validity\Slide 7.mp3"/>
  <p:tag name="AUDIO_ID" val="274"/>
  <p:tag name="ELAPSEDTIME" val="31.269"/>
  <p:tag name="ARTICULATE_SLIDE_GUID" val="25c9f8c4-c813-4fe5-8bee-bf3906b3e5a4"/>
  <p:tag name="ARTICULATE_SLIDE_NAV" val="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590</Words>
  <Application>Microsoft Office PowerPoint</Application>
  <PresentationFormat>On-screen Show (4:3)</PresentationFormat>
  <Paragraphs>109</Paragraphs>
  <Slides>14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Office Theme</vt:lpstr>
      <vt:lpstr>Photo Editor Photo</vt:lpstr>
      <vt:lpstr>Leicester De Montfort Law School</vt:lpstr>
      <vt:lpstr>Outcomes</vt:lpstr>
      <vt:lpstr>Common terms</vt:lpstr>
      <vt:lpstr>Terms (continued)</vt:lpstr>
      <vt:lpstr>Wills: Validity</vt:lpstr>
      <vt:lpstr>Wills: Capacity</vt:lpstr>
      <vt:lpstr>Wills: Capacity</vt:lpstr>
      <vt:lpstr>Parker v Felgate</vt:lpstr>
      <vt:lpstr>Wills - Formalities</vt:lpstr>
      <vt:lpstr>Wills - Formalities</vt:lpstr>
      <vt:lpstr>Wills - Formalities</vt:lpstr>
      <vt:lpstr>Wills - Attestation Clause</vt:lpstr>
      <vt:lpstr>Wills - Intention</vt:lpstr>
      <vt:lpstr>Wills - Intention</vt:lpstr>
    </vt:vector>
  </TitlesOfParts>
  <Company>De Montfort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Leicester Institute  of Legal Practice</dc:title>
  <dc:creator>imagetest</dc:creator>
  <cp:lastModifiedBy>Rachel Belcher</cp:lastModifiedBy>
  <cp:revision>37</cp:revision>
  <cp:lastPrinted>2020-06-23T10:32:17Z</cp:lastPrinted>
  <dcterms:created xsi:type="dcterms:W3CDTF">2009-06-03T10:01:58Z</dcterms:created>
  <dcterms:modified xsi:type="dcterms:W3CDTF">2021-06-03T09:25:48Z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Probate Lec 1</vt:lpwstr>
  </property>
  <property fmtid="{D5CDD505-2E9C-101B-9397-08002B2CF9AE}" pid="4" name="ArticulateGUID">
    <vt:lpwstr>0ADA1E94-3865-43CF-951A-4E5A5CE2DE00</vt:lpwstr>
  </property>
  <property fmtid="{D5CDD505-2E9C-101B-9397-08002B2CF9AE}" pid="5" name="ArticulateProjectFull">
    <vt:lpwstr>X:\Law\Legal Practice Course\Probate\Teaching materials 201920\Lectures\Probate Lec 1.ppta</vt:lpwstr>
  </property>
</Properties>
</file>