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64350" cy="9996488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5" autoAdjust="0"/>
    <p:restoredTop sz="94660"/>
  </p:normalViewPr>
  <p:slideViewPr>
    <p:cSldViewPr>
      <p:cViewPr varScale="1">
        <p:scale>
          <a:sx n="114" d="100"/>
          <a:sy n="114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699" y="-96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313601-2A73-4C72-84BA-1B2392BB6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090FB-53B6-464A-A9DF-39D4114BEE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800CC-EE61-4D15-9161-4A294E6701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8D9DA8-A9AC-42DE-977F-30F04481E2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A97DD3-51D4-4396-BFD4-E29C28F53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C665D-9E30-41A5-A2A8-4484FBE538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5E0D442-E044-4898-BA16-1376F2051670}" type="datetimeFigureOut">
              <a:rPr lang="en-US"/>
              <a:pPr>
                <a:defRPr/>
              </a:pPr>
              <a:t>6/3/2021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2AE529-D753-4D12-A6C2-D053DD9308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95DAB4-6577-445A-B249-3D30291D4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115" y="4748052"/>
            <a:ext cx="5492121" cy="449865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5AFE-FC18-4AB5-A6A1-8D6BCD1C6C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3A70A-3A84-49AE-97AA-DC2E458EA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EF3BE0-51D4-48C4-9C5D-789E77F153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066CB6-08E7-4F25-B229-6160F5E11E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CBDC32-F344-4C5C-9CE6-E59D3C5A92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A0B5272-84CE-4C10-B8F5-596CC9D7B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59513CA-7644-472D-A53D-49EB9BFFC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6E00D67-D953-4CA8-A698-045BA2169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7E0F26C-81C0-495E-83BA-BA9CF985F8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887F74B-59C6-4E56-83D5-43A94449C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DEB8449-72B6-4925-AC71-EF6049CCCF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7AA9C2-6A00-48F1-B203-AB6A6FFDE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2C82303-084D-428C-AD12-36B780C41D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A3CB779-96E2-4A4B-BEC4-E8768EC83C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0268D91-DD92-4A8F-937C-F678F65E5B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E42E181-9B33-4168-83DC-BA1D6EBA26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47C0F32-322B-4FA6-89B9-8DBFF4F0F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000A35F-BA27-457E-94B8-BAF785DB7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2FE38F1-0527-47B8-A637-EE2D92ADB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5D1D60-B9AD-4D58-AE09-AC9F107AA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5F48BE8-4A19-410B-BA3F-C885C4243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CF33CE3-1660-49A3-9B8D-58F87F1EA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919740B-1F3E-4A42-9D07-C34F0583EA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452" indent="-230452"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50CCE27-BAC4-422E-AC8A-B4A9F3CA4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A3A34B-3833-4E7D-A93A-C926C5375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CCED739-C196-4A5B-9A43-FE086C91E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0B79F25-076D-4AF8-9B4A-C38569FEF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255802-942D-4A04-9BAF-1556B651F7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1C5A7-628F-49DC-B490-2FBED2147A13}"/>
              </a:ext>
            </a:extLst>
          </p:cNvPr>
          <p:cNvSpPr txBox="1"/>
          <p:nvPr userDrawn="1"/>
        </p:nvSpPr>
        <p:spPr>
          <a:xfrm>
            <a:off x="714375" y="500063"/>
            <a:ext cx="7786688" cy="14462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400" b="1" dirty="0">
                <a:latin typeface="Arial" charset="0"/>
              </a:rPr>
              <a:t>Leicester Institute</a:t>
            </a:r>
          </a:p>
          <a:p>
            <a:pPr algn="ctr" eaLnBrk="1" hangingPunct="1">
              <a:defRPr/>
            </a:pPr>
            <a:r>
              <a:rPr lang="en-GB" sz="4400" b="1" dirty="0">
                <a:latin typeface="Arial" charset="0"/>
              </a:rPr>
              <a:t>of Legal Practice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58F45F-211C-4879-AF2A-41FE6FDCC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5B14D8-5C07-4E28-A885-715B31A7B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D867336A-A0A3-4714-AB09-96F8E20A703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5805488"/>
          <a:ext cx="20161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2054" name="Object 5">
                        <a:extLst>
                          <a:ext uri="{FF2B5EF4-FFF2-40B4-BE49-F238E27FC236}">
                            <a16:creationId xmlns:a16="http://schemas.microsoft.com/office/drawing/2014/main" id="{4027C669-5425-42D1-B95C-439A0B846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20161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BE00F2-E697-4EED-ABCF-B12A9CBD0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8B233C-E276-487C-92C1-30ADF3C0F0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49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AC8C7-A208-4860-B85F-8BFDAFB1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1361-CACB-46ED-82CE-339C094A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62879-6D17-4D8C-8192-05EC1E44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C2CE-EFEB-4401-A112-904BE1E432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58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F611F-9A37-4417-B7E2-C538754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60EBB-0294-4143-B0E5-0951DB7C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17B8-7E01-48EA-AF86-B2074A27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E54D-BE2E-4D0C-8F0D-371C49EF5E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626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1D072F-166B-416C-9EED-B194BAE0F3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C70F049A-552A-4022-8CC0-55F91C51F80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5805488"/>
          <a:ext cx="20161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6147" name="Object 5">
                        <a:extLst>
                          <a:ext uri="{FF2B5EF4-FFF2-40B4-BE49-F238E27FC236}">
                            <a16:creationId xmlns:a16="http://schemas.microsoft.com/office/drawing/2014/main" id="{7C6254FE-4C23-43C7-A7F3-E14A3D7E2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20161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3C8F-EAD8-4B80-85BB-8884E19D3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A9E6-AF39-4E45-B375-8A25388DEA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62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6C46D6-946D-48E9-869E-1C58AE1215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/>
              <a:t>Leicester Institute</a:t>
            </a:r>
          </a:p>
          <a:p>
            <a:pPr algn="ctr" eaLnBrk="1" hangingPunct="1">
              <a:defRPr/>
            </a:pPr>
            <a:r>
              <a:rPr lang="en-GB" altLang="en-US" sz="1600" b="1"/>
              <a:t>of Legal Practice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66FDBC16-2DE4-4244-80FD-167D7B6BD34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6092825"/>
          <a:ext cx="158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3075" name="Object 5">
                        <a:extLst>
                          <a:ext uri="{FF2B5EF4-FFF2-40B4-BE49-F238E27FC236}">
                            <a16:creationId xmlns:a16="http://schemas.microsoft.com/office/drawing/2014/main" id="{C21D4648-B76A-48CE-A471-AAEB41F62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15843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216000"/>
            <a:ext cx="7928690" cy="128417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B6946-48C4-4862-9754-2916CE34A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0438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AF01C7-E47B-4204-811D-A6279B49AE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92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BB8F-A402-4C8C-9039-2B816305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2C8EC-3B32-4A70-BC93-EE088A20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845D-172F-48DF-8049-2FEA61B6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1ABE-992F-42C5-A73B-8D07EA1852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07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58B84A-CEEB-4FEB-A570-24C837631B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/>
              <a:t>Leicester Institute</a:t>
            </a:r>
          </a:p>
          <a:p>
            <a:pPr algn="ctr" eaLnBrk="1" hangingPunct="1">
              <a:defRPr/>
            </a:pPr>
            <a:r>
              <a:rPr lang="en-GB" altLang="en-US" sz="1600" b="1"/>
              <a:t>of Legal Practice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3DEED99E-581C-471F-B4EC-C870B8D1E16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6092825"/>
          <a:ext cx="158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4099" name="Object 7">
                        <a:extLst>
                          <a:ext uri="{FF2B5EF4-FFF2-40B4-BE49-F238E27FC236}">
                            <a16:creationId xmlns:a16="http://schemas.microsoft.com/office/drawing/2014/main" id="{5317D8CF-01DA-4F9B-B9A8-CA93DEF8B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15843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8E5273-8D00-4BB0-995F-F72B0A64A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0438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F3DA9-1196-4B75-BC08-3F3D9F4F96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9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C05B33-729D-43DD-B9E5-501FD54E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8C0F00-2EF4-4CAE-BC8A-93455D6B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BAFD5-CC64-4BEA-A6A1-4AF0B00C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29F8-B4E6-46B5-A8EB-0BC633D0F2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4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02AC00-F589-4A63-8396-5247DE66EB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/>
              <a:t>Leicester Institute</a:t>
            </a:r>
          </a:p>
          <a:p>
            <a:pPr algn="ctr" eaLnBrk="1" hangingPunct="1">
              <a:defRPr/>
            </a:pPr>
            <a:r>
              <a:rPr lang="en-GB" altLang="en-US" sz="1600" b="1"/>
              <a:t>of Legal Practice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B8DB22DA-389A-4111-8696-048A395AF35D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6092825"/>
          <a:ext cx="158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38243D26-709E-43D6-92D7-BA83FE5C5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15843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C78242-3226-46C5-8798-5FA048C9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43313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6F5F98-A9E5-4C2A-A1A9-FF60C38ADE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1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DE8EE0-226D-495E-ADDC-E277F573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821991-C315-4940-A851-2245BE6C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9E3A0C-E89F-4824-937D-56663FA1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EE20-4B05-4617-B332-96B2BC8852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27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1CB443-6589-404A-938E-3D54C6C8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153A99-6325-488B-9DAA-C054426E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F4934-6325-44EB-9661-29F0832B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E5AE-FCB6-4906-8C03-2995B9B4C1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75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C48548-1AC1-4E93-B68E-D0A8D247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1A6002-37B5-48F0-8424-78B55988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A16AF4-C05D-4957-86CD-DBEF9371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4884-9D62-403D-B6D9-300AA85A3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38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AAE2AF-2817-4D0A-BB22-42A28DAAD4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56079C-27EF-431A-8494-66D7E773F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8738-67FF-46A0-8549-6AA5C73E5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E76C2-AA82-453E-8614-140BD3BCF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8C00-5345-438D-AB75-F7E4301EB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D95F08-165F-4571-B4B0-F61A504B5B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23" r:id="rId3"/>
    <p:sldLayoutId id="2147484032" r:id="rId4"/>
    <p:sldLayoutId id="2147484024" r:id="rId5"/>
    <p:sldLayoutId id="2147484033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A3C0-9B6C-4133-B4CB-85A057A91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/>
              <a:t>Leicester De Montfort </a:t>
            </a:r>
            <a:r>
              <a:rPr lang="en-GB" b="1"/>
              <a:t>Law School</a:t>
            </a:r>
            <a:endParaRPr lang="en-GB" b="1" dirty="0"/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CC2F6E2F-6A77-43F6-B8FC-14D5CD898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2571750"/>
            <a:ext cx="7786687" cy="3067050"/>
          </a:xfrm>
        </p:spPr>
        <p:txBody>
          <a:bodyPr/>
          <a:lstStyle/>
          <a:p>
            <a:r>
              <a:rPr lang="en-GB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Wills and Administration of Estates</a:t>
            </a:r>
          </a:p>
          <a:p>
            <a:r>
              <a:rPr lang="en-GB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5</a:t>
            </a:r>
          </a:p>
          <a:p>
            <a:r>
              <a:rPr lang="en-GB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Grant Procedure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20B1C818-EA22-44FA-81C1-1E8652781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30B6E3-9C35-4FEF-95EF-87A4AA5BAD64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D5FB-66E2-4283-AA23-0E48AC05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Distribution of Estate – Cash/Chattels</a:t>
            </a:r>
            <a:endParaRPr lang="en-GB">
              <a:cs typeface="Arial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37E377B-9CA7-422D-A407-24630A4B4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Cash/Chattels</a:t>
            </a:r>
          </a:p>
          <a:p>
            <a:pPr lvl="1">
              <a:defRPr/>
            </a:pPr>
            <a:r>
              <a:rPr lang="en-GB" altLang="en-US" sz="2400" dirty="0"/>
              <a:t>Adult – send cheque/chattel and receipt for signature and return</a:t>
            </a:r>
          </a:p>
          <a:p>
            <a:pPr lvl="1">
              <a:defRPr/>
            </a:pPr>
            <a:r>
              <a:rPr lang="en-GB" altLang="en-US" sz="2400" dirty="0"/>
              <a:t>Child:</a:t>
            </a:r>
          </a:p>
          <a:p>
            <a:pPr lvl="3">
              <a:defRPr/>
            </a:pPr>
            <a:r>
              <a:rPr lang="en-GB" altLang="en-US" dirty="0"/>
              <a:t>Does will permit receipt from minor/parent?</a:t>
            </a:r>
          </a:p>
          <a:p>
            <a:pPr lvl="3">
              <a:defRPr/>
            </a:pPr>
            <a:r>
              <a:rPr lang="en-GB" altLang="en-US" dirty="0"/>
              <a:t>Send cash/chattels to 2-4 Trustees</a:t>
            </a:r>
          </a:p>
          <a:p>
            <a:pPr lvl="3">
              <a:defRPr/>
            </a:pPr>
            <a:r>
              <a:rPr lang="en-GB" altLang="en-US" dirty="0"/>
              <a:t>Executors retain property in trust for child until he reaches majority</a:t>
            </a:r>
          </a:p>
          <a:p>
            <a:pPr lvl="3">
              <a:defRPr/>
            </a:pPr>
            <a:r>
              <a:rPr lang="en-GB" altLang="en-US" dirty="0"/>
              <a:t>Can pay out under ss 31 and 32 Trustee Act 1925</a:t>
            </a:r>
          </a:p>
          <a:p>
            <a:pPr lvl="1">
              <a:defRPr/>
            </a:pPr>
            <a:r>
              <a:rPr lang="en-GB" altLang="en-US" dirty="0"/>
              <a:t>Interest on cash following anniversary of death of 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b="1" dirty="0"/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D2D02E32-841F-4E58-B391-8B80864E2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AEA29-258C-4956-9F97-2901D77EAC75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CB8D-1B79-406C-91E7-30C0CB47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Distribution of Estate - Assets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B0B5A7E-F510-4991-B2D8-AA2610F9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Shares – send </a:t>
            </a:r>
            <a:r>
              <a:rPr lang="en-GB" altLang="en-US"/>
              <a:t>to Company</a:t>
            </a:r>
            <a:endParaRPr lang="en-GB" altLang="en-US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Stock Transfer Form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Grant 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Original Share Certificate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House 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Assent (even if PR vesting it in himself)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Register at HMLR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b="1" dirty="0"/>
          </a:p>
        </p:txBody>
      </p:sp>
      <p:sp>
        <p:nvSpPr>
          <p:cNvPr id="29700" name="Slide Number Placeholder 6">
            <a:extLst>
              <a:ext uri="{FF2B5EF4-FFF2-40B4-BE49-F238E27FC236}">
                <a16:creationId xmlns:a16="http://schemas.microsoft.com/office/drawing/2014/main" id="{42FAE6F7-525B-483A-9CBF-32D235DE8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E5273F-45F2-4409-92DA-1D2EC3597421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78BF-A1A4-47B6-9A0F-B4612CAB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missing beneficiary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CF56E9C2-856A-4705-95D9-8EF362DE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Where B is known but missing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Adverts as discussed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Advert in the area where B was last known to be.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If no luck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Payment into court/set sum aside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Indemnity from beneficiaries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Benjamin Order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Insurance Cover</a:t>
            </a:r>
          </a:p>
        </p:txBody>
      </p:sp>
      <p:sp>
        <p:nvSpPr>
          <p:cNvPr id="31748" name="Slide Number Placeholder 6">
            <a:extLst>
              <a:ext uri="{FF2B5EF4-FFF2-40B4-BE49-F238E27FC236}">
                <a16:creationId xmlns:a16="http://schemas.microsoft.com/office/drawing/2014/main" id="{97B23BD4-417E-4C57-9797-EEDB8E3C5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5901E-23FB-4C52-ABD9-D6DC8DBD0E04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8B5B-BA2F-403A-A654-6B51FAD9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Outcomes</a:t>
            </a:r>
            <a:endParaRPr lang="en-GB">
              <a:cs typeface="Arial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3A58E80-2443-4A79-B19F-16EE07F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By the end of this lecture you will: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 algn="just"/>
            <a:r>
              <a:rPr lang="en-GB" altLang="en-US"/>
              <a:t>understand the powers and duties of PRs</a:t>
            </a:r>
          </a:p>
          <a:p>
            <a:pPr algn="just"/>
            <a:r>
              <a:rPr lang="en-GB" altLang="en-US"/>
              <a:t>understand what a solicitor has to do once the Grant has been obtained</a:t>
            </a:r>
          </a:p>
          <a:p>
            <a:pPr eaLnBrk="1" hangingPunct="1"/>
            <a:endParaRPr lang="en-GB" altLang="en-US" b="1"/>
          </a:p>
        </p:txBody>
      </p:sp>
      <p:sp>
        <p:nvSpPr>
          <p:cNvPr id="11268" name="Slide Number Placeholder 6">
            <a:extLst>
              <a:ext uri="{FF2B5EF4-FFF2-40B4-BE49-F238E27FC236}">
                <a16:creationId xmlns:a16="http://schemas.microsoft.com/office/drawing/2014/main" id="{216C7874-D432-411B-8FB1-13D8FE2D1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C5231-8DB7-47A4-AC8C-A09C47D69F64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A1D2-6AE2-424C-A351-5EB2D084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PR’s Powers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63F5B69-263A-4108-BED7-31C336FA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 algn="just">
              <a:lnSpc>
                <a:spcPct val="90000"/>
              </a:lnSpc>
            </a:pPr>
            <a:r>
              <a:rPr lang="en-GB" altLang="en-US" dirty="0"/>
              <a:t>Basic – Intestacy/Home made Will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 dirty="0"/>
              <a:t>Administration of Estates Act 1925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 dirty="0"/>
              <a:t>Trustee Act 1925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 dirty="0"/>
              <a:t>Trusts of Land and Appointment of Trustees Act 1996 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 dirty="0"/>
              <a:t>Trustee Act 2000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Professionally drawn Will – incorporates statutory provisions as modified or amended.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13316" name="Slide Number Placeholder 6">
            <a:extLst>
              <a:ext uri="{FF2B5EF4-FFF2-40B4-BE49-F238E27FC236}">
                <a16:creationId xmlns:a16="http://schemas.microsoft.com/office/drawing/2014/main" id="{3B1CF9B3-C66F-4A26-AABB-25CB5FFDB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29F91-A139-4BF3-A4F1-1C44ED17B979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39E6-6DC2-4A46-8412-56B12472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PR’s Powers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E2FFEDF-2961-4875-AF62-445E3C12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Duty of care</a:t>
            </a:r>
          </a:p>
          <a:p>
            <a:pPr>
              <a:defRPr/>
            </a:pPr>
            <a:r>
              <a:rPr lang="en-GB" altLang="en-US" dirty="0"/>
              <a:t>Power of PR to sell, mortgage or lease</a:t>
            </a:r>
          </a:p>
          <a:p>
            <a:pPr>
              <a:defRPr/>
            </a:pPr>
            <a:r>
              <a:rPr lang="en-GB" altLang="en-US" dirty="0"/>
              <a:t>Power to appropriate</a:t>
            </a:r>
          </a:p>
          <a:p>
            <a:pPr>
              <a:defRPr/>
            </a:pPr>
            <a:r>
              <a:rPr lang="en-GB" altLang="en-US" dirty="0"/>
              <a:t>Power to appoint trustees of a minor’s property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b="1" dirty="0"/>
          </a:p>
        </p:txBody>
      </p:sp>
      <p:sp>
        <p:nvSpPr>
          <p:cNvPr id="15364" name="Slide Number Placeholder 6">
            <a:extLst>
              <a:ext uri="{FF2B5EF4-FFF2-40B4-BE49-F238E27FC236}">
                <a16:creationId xmlns:a16="http://schemas.microsoft.com/office/drawing/2014/main" id="{E4691788-9784-47EF-8EE5-037EB5A27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24978C-2703-4D0A-A99C-5F38CEBB43E8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E1FC-4BBA-4D32-8BFD-7B9C90C9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PR’s Powers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2ED58D4-5B03-4CE3-AAA3-BF395C00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Power to insure</a:t>
            </a:r>
          </a:p>
          <a:p>
            <a:r>
              <a:rPr lang="en-GB" altLang="en-US"/>
              <a:t>Power to delegate</a:t>
            </a:r>
          </a:p>
          <a:p>
            <a:r>
              <a:rPr lang="en-GB" altLang="en-US"/>
              <a:t>Indemnity for expenses</a:t>
            </a:r>
          </a:p>
          <a:p>
            <a:r>
              <a:rPr lang="en-GB" altLang="en-US"/>
              <a:t>Power to run the deceased’s business</a:t>
            </a:r>
          </a:p>
          <a:p>
            <a:r>
              <a:rPr lang="en-GB" altLang="en-US"/>
              <a:t>Power to invest</a:t>
            </a:r>
          </a:p>
          <a:p>
            <a:r>
              <a:rPr lang="en-GB" altLang="en-US"/>
              <a:t>Power of maintenance</a:t>
            </a:r>
          </a:p>
          <a:p>
            <a:r>
              <a:rPr lang="en-GB" altLang="en-US"/>
              <a:t>Power of advancement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b="1"/>
          </a:p>
        </p:txBody>
      </p:sp>
      <p:sp>
        <p:nvSpPr>
          <p:cNvPr id="17412" name="Slide Number Placeholder 6">
            <a:extLst>
              <a:ext uri="{FF2B5EF4-FFF2-40B4-BE49-F238E27FC236}">
                <a16:creationId xmlns:a16="http://schemas.microsoft.com/office/drawing/2014/main" id="{C15BA4A6-7C82-4EE7-ACA6-925B1AAEB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5D592-1AC2-4CAF-B718-9CDEB3B6CEF8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C751-20E3-43EC-9CA2-84BB7C0D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285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PR’s Responsibilities (overview)</a:t>
            </a:r>
            <a:endParaRPr lang="en-GB" dirty="0">
              <a:cs typeface="Arial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8106308-54F7-4127-9503-2805CEDD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algn="just"/>
            <a:r>
              <a:rPr lang="en-GB" altLang="en-US"/>
              <a:t>Collect and realise assets</a:t>
            </a:r>
          </a:p>
          <a:p>
            <a:pPr algn="just"/>
            <a:r>
              <a:rPr lang="en-GB" altLang="en-US"/>
              <a:t>Pay debts</a:t>
            </a:r>
          </a:p>
          <a:p>
            <a:pPr algn="just"/>
            <a:r>
              <a:rPr lang="en-GB" altLang="en-US"/>
              <a:t>Pay cash gifts and transfer gifted assets to beneficiaries</a:t>
            </a:r>
          </a:p>
          <a:p>
            <a:pPr algn="just"/>
            <a:r>
              <a:rPr lang="en-GB" altLang="en-US"/>
              <a:t>Prepare estate accounts</a:t>
            </a:r>
          </a:p>
          <a:p>
            <a:pPr algn="just"/>
            <a:r>
              <a:rPr lang="en-GB" altLang="en-US"/>
              <a:t>Distribute residuary estate</a:t>
            </a:r>
          </a:p>
          <a:p>
            <a:pPr eaLnBrk="1" hangingPunct="1"/>
            <a:endParaRPr lang="en-GB" altLang="en-US" b="1"/>
          </a:p>
        </p:txBody>
      </p:sp>
      <p:sp>
        <p:nvSpPr>
          <p:cNvPr id="19460" name="Slide Number Placeholder 6">
            <a:extLst>
              <a:ext uri="{FF2B5EF4-FFF2-40B4-BE49-F238E27FC236}">
                <a16:creationId xmlns:a16="http://schemas.microsoft.com/office/drawing/2014/main" id="{16C4377D-AFBC-4674-B2C2-92443D39F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8ABE77-2F33-4597-8AF1-16F4A075AA67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E8B1-FF82-43F6-804E-45636EFF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Realisation of Assets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0F7A1A3-4087-44F6-9706-B1673D49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algn="just"/>
            <a:r>
              <a:rPr lang="en-GB" altLang="en-US" dirty="0"/>
              <a:t>Look at the terms of the Will (if any)</a:t>
            </a:r>
          </a:p>
          <a:p>
            <a:pPr algn="just"/>
            <a:r>
              <a:rPr lang="en-GB" altLang="en-US" dirty="0"/>
              <a:t>Consider the wishes of the beneficiaries</a:t>
            </a:r>
          </a:p>
          <a:p>
            <a:pPr algn="just"/>
            <a:r>
              <a:rPr lang="en-GB" altLang="en-US" dirty="0"/>
              <a:t>Take proper advice</a:t>
            </a:r>
          </a:p>
          <a:p>
            <a:pPr algn="just"/>
            <a:r>
              <a:rPr lang="en-GB" altLang="en-US" dirty="0"/>
              <a:t>Consider tax consequences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21508" name="Slide Number Placeholder 6">
            <a:extLst>
              <a:ext uri="{FF2B5EF4-FFF2-40B4-BE49-F238E27FC236}">
                <a16:creationId xmlns:a16="http://schemas.microsoft.com/office/drawing/2014/main" id="{4842B473-F12C-4921-82BC-70891A795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F99432-9031-4F4F-BB6D-0A6B1C0D2A33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7E3B-42D6-4794-9030-6B12FDC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Loss on Sale Relief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4B9E93F-ABBD-42A8-852B-410CD86F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algn="just"/>
            <a:r>
              <a:rPr lang="en-GB" altLang="en-US"/>
              <a:t>IHT was paid before obtaining the Grant on the market value of assets at the date of death.</a:t>
            </a:r>
          </a:p>
          <a:p>
            <a:pPr algn="just"/>
            <a:r>
              <a:rPr lang="en-GB" altLang="en-US"/>
              <a:t>If the subject matter of the sale is a ‘qualifying asset’ and is sold at a loss within the relevant time IHT can be reclaimed on the difference. </a:t>
            </a:r>
          </a:p>
          <a:p>
            <a:pPr eaLnBrk="1" hangingPunct="1"/>
            <a:endParaRPr lang="en-GB" altLang="en-US" b="1"/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624B41CC-AED4-48A2-8065-55D87A290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693AF-7002-4689-85D0-7DCE7F27C4E3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4361-A67E-4068-BF1D-A518EF54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Payment of Debts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4C32E5E-7A5F-4A87-A637-BFE14FDA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2800"/>
              <a:t>	</a:t>
            </a:r>
            <a:r>
              <a:rPr lang="en-GB" altLang="en-US" sz="2800" b="1" u="sng"/>
              <a:t>S27 Trustee Act 1925</a:t>
            </a:r>
          </a:p>
          <a:p>
            <a:pPr algn="just">
              <a:lnSpc>
                <a:spcPct val="80000"/>
              </a:lnSpc>
            </a:pPr>
            <a:r>
              <a:rPr lang="en-GB" altLang="en-US" sz="2800"/>
              <a:t>Place advert. for UNKNOWN creditors/ beneficiaries in: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2400"/>
              <a:t>London Gazette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2400"/>
              <a:t>Newspaper circulating in the area where the deceased owned land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2400"/>
              <a:t>Possibly elsewhere (in special cases)</a:t>
            </a:r>
          </a:p>
          <a:p>
            <a:pPr algn="just">
              <a:lnSpc>
                <a:spcPct val="80000"/>
              </a:lnSpc>
            </a:pPr>
            <a:r>
              <a:rPr lang="en-GB" altLang="en-US" sz="2800"/>
              <a:t>Do searches against land and the deceased</a:t>
            </a:r>
          </a:p>
          <a:p>
            <a:pPr algn="just">
              <a:lnSpc>
                <a:spcPct val="80000"/>
              </a:lnSpc>
            </a:pPr>
            <a:r>
              <a:rPr lang="en-GB" altLang="en-US" sz="2800"/>
              <a:t>Wait until expiry of time limit in adverts (at least 2 months)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b="1"/>
          </a:p>
        </p:txBody>
      </p:sp>
      <p:sp>
        <p:nvSpPr>
          <p:cNvPr id="25604" name="Slide Number Placeholder 6">
            <a:extLst>
              <a:ext uri="{FF2B5EF4-FFF2-40B4-BE49-F238E27FC236}">
                <a16:creationId xmlns:a16="http://schemas.microsoft.com/office/drawing/2014/main" id="{2952E2A2-F566-4755-A79E-D62C80F457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0A0F7-CE7A-45B8-AD3F-63F8FA6E3CE7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Probate - Lec 5"/>
  <p:tag name="LMS_COMPLETION_ID" val="Probate_-_Lec_5"/>
  <p:tag name="LMS_COMPLETION_VERSION" val="1.0"/>
  <p:tag name="LMS_COMPLETION_DURATION" val="1:00:00"/>
  <p:tag name="LMS_COMPLETION_SCO_TITLE" val="Probate - Lec 5"/>
  <p:tag name="LMS_COMPLETION_SCO_ID" val="Probate_-_Lec_5"/>
  <p:tag name="LMS_COMPLETION_EDITION" val="0"/>
  <p:tag name="LMS_COMPLETION_THRESHOLD" val="12"/>
  <p:tag name="LMS_COMPLETION_METHOD" val="VIEW"/>
  <p:tag name="ARTICULATE_TEMPLATE" val="Corporate Communications"/>
  <p:tag name="ARTICULATE_TEMPLATE_GUID" val="1a000000-6000-0000-b000-000000000001"/>
  <p:tag name="LMS_PUBLISH" val="Yes"/>
  <p:tag name="PRESENTER_PREVIEW_MODE" val="0"/>
  <p:tag name="PRESENTER_PREVIEW_START" val="1"/>
  <p:tag name="LAUNCHINNEWWINDOW" val="0"/>
  <p:tag name="LASTPUBLISHED" val="C:\Users\sbrook02\Documents\My Articulate Projects\Wills 2015 4 and 5 only\Probate - Lec 5\player.html"/>
  <p:tag name="ARTICULATE_PRESENTER_VERSION" val="6"/>
  <p:tag name="ARTICULATE_PROJECT_OPEN" val="1"/>
  <p:tag name="PUBLISH_TITLE" val="Probate - Lec 5 - podcast"/>
  <p:tag name="ARTICULATE_PUBLISH_PATH" val="Y:\Desktop\My Articulate Projects\Wills 2019"/>
  <p:tag name="ARTICULATE_LOGO" val="(None selected)"/>
  <p:tag name="ARTICULATE_PRESENTER" val="(None selected)"/>
  <p:tag name="ARTICULATE_PRESENTER_GUID" val="9869030842"/>
  <p:tag name="ARTICULATE_LM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cefcdc7-dc8e-414c-97c1-d0d4e0a08cfe"/>
  <p:tag name="AUDIO_IMPORT" val="H:\MP3\Wills\LGS 5 - Post grant procedure\Slide 9.mp3"/>
  <p:tag name="AUDIO_ID" val="276"/>
  <p:tag name="ELAPSEDTIME" val="234.058"/>
  <p:tag name="ARTICULATE_SLIDE_NAV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56e5db4-02ed-42d6-b634-8d2b96c97e69"/>
  <p:tag name="AUDIO_IMPORT" val="H:\MP3\Wills\LGS 5 - Post grant procedure\Slide 10.mp3"/>
  <p:tag name="AUDIO_ID" val="277"/>
  <p:tag name="ELAPSEDTIME" val="161.359"/>
  <p:tag name="ARTICULATE_SLIDE_NAV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5785935-575b-447c-a6a0-8465992d1533"/>
  <p:tag name="AUDIO_IMPORT" val="H:\MP3\Wills\LGS 5 - Post grant procedure\Slide 11.mp3"/>
  <p:tag name="AUDIO_ID" val="278"/>
  <p:tag name="ELAPSEDTIME" val="70.244"/>
  <p:tag name="ARTICULATE_SLIDE_NAV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18cbb6c-dea2-4ed3-befb-1e0c6db38480"/>
  <p:tag name="AUDIO_IMPORT" val="H:\MP3\Wills\LGS 5 - Post grant procedure\Slide 12.mp3"/>
  <p:tag name="AUDIO_ID" val="279"/>
  <p:tag name="ELAPSEDTIME" val="312.216"/>
  <p:tag name="ARTICULATE_SLIDE_NAV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0274850-75c4-4af1-8e9d-bec67835f448"/>
  <p:tag name="AUDIO_IMPORT" val="H:\MP3\Wills\LGS 5 - Post grant procedure\Slide 1.mp3"/>
  <p:tag name="AUDIO_ID" val="268"/>
  <p:tag name="ELAPSEDTIME" val="29.414"/>
  <p:tag name="ARTICULATE_SLIDE_NAV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b21265c-b149-4daa-a26e-6659b3388d46"/>
  <p:tag name="AUDIO_IMPORT" val="H:\MP3\Wills\LGS 5 - Post grant procedure\Slide 2.mp3"/>
  <p:tag name="AUDIO_ID" val="269"/>
  <p:tag name="ELAPSEDTIME" val="9.744"/>
  <p:tag name="ARTICULATE_SLIDE_NAV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c43b9c2-a048-4f9e-a352-ac234551bfc8"/>
  <p:tag name="AUDIO_IMPORT" val="H:\MP3\Wills\LGS 5 - Post grant procedure\Slide 3.mp3"/>
  <p:tag name="AUDIO_ID" val="270"/>
  <p:tag name="ELAPSEDTIME" val="35.84"/>
  <p:tag name="ARTICULATE_SLIDE_NAV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723f06e-50f2-44f6-9fa0-97a1ba2f87ed"/>
  <p:tag name="AUDIO_IMPORT" val="H:\MP3\Wills\LGS 5 - Post grant procedure\Slide 4.mp3"/>
  <p:tag name="AUDIO_ID" val="271"/>
  <p:tag name="ELAPSEDTIME" val="48.562"/>
  <p:tag name="ARTICULATE_SLIDE_NAV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0a0c40-0104-4d22-af42-1c5d52985079"/>
  <p:tag name="AUDIO_IMPORT" val="H:\MP3\Wills\LGS 5 - Post grant procedure\Slide 5.mp3"/>
  <p:tag name="AUDIO_ID" val="272"/>
  <p:tag name="ELAPSEDTIME" val="337.947"/>
  <p:tag name="ARTICULATE_SLIDE_NAV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a4788af-3e32-4f2e-99c6-47f4ff093914"/>
  <p:tag name="AUDIO_IMPORT" val="H:\MP3\Wills\LGS 5 - Post grant procedure\Slide 6.mp3"/>
  <p:tag name="AUDIO_ID" val="273"/>
  <p:tag name="ELAPSEDTIME" val="156.369"/>
  <p:tag name="ARTICULATE_SLIDE_NAV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e91c9b4-6060-4b7c-8cc6-c1f173697336"/>
  <p:tag name="AUDIO_IMPORT" val="H:\MP3\Wills\LGS 5 - Post grant procedure\Slide 7.mp3"/>
  <p:tag name="AUDIO_ID" val="274"/>
  <p:tag name="ELAPSEDTIME" val="136.464"/>
  <p:tag name="ARTICULATE_SLIDE_NAV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7fdb9c0-05fe-4bae-be46-4cda030a191a"/>
  <p:tag name="AUDIO_IMPORT" val="H:\MP3\Wills\LGS 5 - Post grant procedure\Slide 8.mp3"/>
  <p:tag name="AUDIO_ID" val="275"/>
  <p:tag name="ELAPSEDTIME" val="66.378"/>
  <p:tag name="ARTICULATE_SLIDE_NAV" val="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457</Words>
  <Application>Microsoft Office PowerPoint</Application>
  <PresentationFormat>On-screen Show (4:3)</PresentationFormat>
  <Paragraphs>97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Photo Editor Photo</vt:lpstr>
      <vt:lpstr>Leicester De Montfort Law School</vt:lpstr>
      <vt:lpstr>Outcomes</vt:lpstr>
      <vt:lpstr>PR’s Powers</vt:lpstr>
      <vt:lpstr>PR’s Powers</vt:lpstr>
      <vt:lpstr>PR’s Powers</vt:lpstr>
      <vt:lpstr>PR’s Responsibilities (overview)</vt:lpstr>
      <vt:lpstr>Realisation of Assets</vt:lpstr>
      <vt:lpstr>Loss on Sale Relief</vt:lpstr>
      <vt:lpstr>Payment of Debts</vt:lpstr>
      <vt:lpstr>Distribution of Estate – Cash/Chattels</vt:lpstr>
      <vt:lpstr>Distribution of Estate - Assets</vt:lpstr>
      <vt:lpstr>The missing beneficiary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Institute  of Legal Practice</dc:title>
  <dc:creator>imagetest</dc:creator>
  <cp:lastModifiedBy>Rachel Belcher</cp:lastModifiedBy>
  <cp:revision>35</cp:revision>
  <cp:lastPrinted>2020-06-23T11:19:34Z</cp:lastPrinted>
  <dcterms:created xsi:type="dcterms:W3CDTF">2009-06-03T10:01:58Z</dcterms:created>
  <dcterms:modified xsi:type="dcterms:W3CDTF">2021-06-03T09:32:45Z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91BE9EFB-436E-463E-8EAC-441BF654B5FE</vt:lpwstr>
  </property>
  <property fmtid="{D5CDD505-2E9C-101B-9397-08002B2CF9AE}" pid="4" name="ArticulatePath">
    <vt:lpwstr>Probate - Lec 5</vt:lpwstr>
  </property>
  <property fmtid="{D5CDD505-2E9C-101B-9397-08002B2CF9AE}" pid="5" name="ArticulateProjectFull">
    <vt:lpwstr>X:\Law\Legal Practice Course\Probate\Teaching materials 201920\Lectures\Probate - Lec 5.ppta</vt:lpwstr>
  </property>
</Properties>
</file>