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8" r:id="rId29"/>
    <p:sldId id="299" r:id="rId30"/>
    <p:sldId id="297" r:id="rId31"/>
    <p:sldId id="295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4013A4-3404-4EB3-852B-4B817ECCF4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800" dirty="0">
              <a:latin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C2860-DA91-43D7-AE18-A198750FB3BF}"/>
              </a:ext>
            </a:extLst>
          </p:cNvPr>
          <p:cNvSpPr txBox="1"/>
          <p:nvPr userDrawn="1"/>
        </p:nvSpPr>
        <p:spPr>
          <a:xfrm>
            <a:off x="952500" y="500063"/>
            <a:ext cx="10382251" cy="14462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4400" b="1" dirty="0">
                <a:latin typeface="Arial" charset="0"/>
              </a:rPr>
              <a:t>Leicester Institute</a:t>
            </a:r>
          </a:p>
          <a:p>
            <a:pPr algn="ctr" eaLnBrk="1" hangingPunct="1">
              <a:defRPr/>
            </a:pPr>
            <a:r>
              <a:rPr lang="en-GB" sz="4400" b="1" dirty="0">
                <a:latin typeface="Arial" charset="0"/>
              </a:rPr>
              <a:t>of Legal Practice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5D329A-CE04-4805-B822-EB51ECC39E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C017E-A4BF-42B2-993D-743563726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800" dirty="0"/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B7C748B3-A492-47D6-8B0F-2381FAEFF22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239185" y="5805488"/>
          <a:ext cx="2688167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3" imgW="13275191" imgH="5700254" progId="MSPhotoEd.3">
                  <p:embed/>
                </p:oleObj>
              </mc:Choice>
              <mc:Fallback>
                <p:oleObj name="Photo Editor Photo" r:id="rId3" imgW="13275191" imgH="5700254" progId="MSPhotoEd.3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B7C748B3-A492-47D6-8B0F-2381FAEFF2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85" y="5805488"/>
                        <a:ext cx="2688167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28868"/>
            <a:ext cx="8534400" cy="32099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FC9EA4-AB64-484A-B25E-4B8D8DEF7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661A0E-2E40-4156-8418-F84DB35B0E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4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5D7B-48B0-4D04-BCE9-91019BAD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90C2A-753B-4188-B628-D605659D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2341-F768-4A1E-AF5F-4F965B8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A64F2-FDE3-4550-A257-2ED32513F0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519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51FDE-650F-452B-84DF-3FBD99B3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45B2F-6E66-4980-A1E1-EB2426E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5D3D7-2BD3-4723-A925-DF1AA5E5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56E47-A0B1-4F39-8703-C8B7793F44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931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C553F0-9294-4032-82E2-75F7871817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48751" y="6143625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 dirty="0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 dirty="0"/>
              <a:t>of Legal Practice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84431CB-E81A-422D-91FF-65176B88406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239185" y="6165850"/>
          <a:ext cx="201718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 Editor Photo" r:id="rId3" imgW="13275191" imgH="5700254" progId="MSPhotoEd.3">
                  <p:embed/>
                </p:oleObj>
              </mc:Choice>
              <mc:Fallback>
                <p:oleObj name="Photo Editor Photo" r:id="rId3" imgW="13275191" imgH="5700254" progId="MSPhotoEd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084431CB-E81A-422D-91FF-65176B8840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85" y="6165850"/>
                        <a:ext cx="201718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00" y="216000"/>
            <a:ext cx="10571587" cy="128417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D66B5-F29B-4453-A799-B50C4BC48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67251" y="6356351"/>
            <a:ext cx="28448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695669F-9E59-4DEE-AA6E-39186B4178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29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7F476-7C77-45C5-B5E5-D49D735E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1B1D2-0DB8-47ED-9A61-A190B9F1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DCF70-EFEA-4D96-AA15-241D3B5A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D243-9EDE-4230-9A1E-85CF5A125E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87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541E39-D03F-43AA-A60E-C9023BBCB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48751" y="6143625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 dirty="0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 dirty="0"/>
              <a:t>of Legal Practice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384B566E-30D7-4D08-A031-AC7C0E539A30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239185" y="6165850"/>
          <a:ext cx="201718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 Photo" r:id="rId3" imgW="13275191" imgH="5700254" progId="MSPhotoEd.3">
                  <p:embed/>
                </p:oleObj>
              </mc:Choice>
              <mc:Fallback>
                <p:oleObj name="Photo Editor Photo" r:id="rId3" imgW="13275191" imgH="5700254" progId="MSPhotoEd.3">
                  <p:embed/>
                  <p:pic>
                    <p:nvPicPr>
                      <p:cNvPr id="6" name="Object 7">
                        <a:extLst>
                          <a:ext uri="{FF2B5EF4-FFF2-40B4-BE49-F238E27FC236}">
                            <a16:creationId xmlns:a16="http://schemas.microsoft.com/office/drawing/2014/main" id="{384B566E-30D7-4D08-A031-AC7C0E539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85" y="6165850"/>
                        <a:ext cx="201718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5438B5-9F64-4FEF-8A07-A858547BBC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67251" y="6356351"/>
            <a:ext cx="28448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B36AA0-EEF0-450F-8698-E06ADE853E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215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629A5A-1CC3-43EB-81FF-A09598EA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2CC248-2DBC-4AB6-9C2A-F7943C2D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ED759C-3787-451F-B43D-4CAE563F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F1CE2-269C-40DF-8163-024999A77E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358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57C38-E0D0-45EE-9A36-D8EA969D95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48751" y="6143625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600" b="1" dirty="0"/>
              <a:t>Leicester Institute</a:t>
            </a:r>
          </a:p>
          <a:p>
            <a:pPr algn="ctr" eaLnBrk="1" hangingPunct="1">
              <a:defRPr/>
            </a:pPr>
            <a:r>
              <a:rPr lang="en-GB" altLang="en-US" sz="1600" b="1" dirty="0"/>
              <a:t>of Legal Practice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20553B43-8AB0-4D62-90C5-5F06EFC382E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239185" y="6165850"/>
          <a:ext cx="201718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hoto Editor Photo" r:id="rId3" imgW="13275191" imgH="5700254" progId="MSPhotoEd.3">
                  <p:embed/>
                </p:oleObj>
              </mc:Choice>
              <mc:Fallback>
                <p:oleObj name="Photo Editor Photo" r:id="rId3" imgW="13275191" imgH="5700254" progId="MSPhotoEd.3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20553B43-8AB0-4D62-90C5-5F06EFC38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85" y="6165850"/>
                        <a:ext cx="201718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B068BD-BCEE-4EBB-B2AA-8C0136AEA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57751" y="6356351"/>
            <a:ext cx="28448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709FD18-CE9D-433A-A371-E01E369919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630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6451FE-5AD2-427D-B19E-EE5A66B4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A00A9A-0CFF-4333-A461-7C4A95E8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0F8753-942F-4C33-B311-74E68E97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6F8D5-C351-41A2-892B-B4C7FF6D46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473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FAA0AA-FB1A-4754-B1F3-0A892B6C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855998-9181-406F-8B34-B19E4AEB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41B477-12E4-4FA3-B521-6AD507B9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24238-99E9-469C-A6F5-FD251EB835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982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3177B4-FB07-4281-80F5-6DC87227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F458EC-C58C-498C-8AE7-B170EAE4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0F13DA-07D8-426D-A713-A3BFAFB2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A556-B42E-4080-A15D-C0F4068AF0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837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E179AA-AEE2-49B8-8224-0F7DF92AB4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F0A575-C369-43A7-B83A-EFF38584B9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D2CBF-80EE-43FC-8ABD-E16F5B97D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F7439-2180-4A0A-B7B6-2467B38A5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612FF-3D26-4B2D-B2C1-58E3C10C5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479C7A-A4F6-40FC-8895-3A6469D3BF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sra.org.uk/solicitors/standards-regulations/financial-services-conduct-business-rules/" TargetMode="External"/><Relationship Id="rId4" Type="http://schemas.openxmlformats.org/officeDocument/2006/relationships/hyperlink" Target="https://www.sra.org.uk/solicitors/standards-regulations/financial-services-scope-rul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1">
            <a:extLst>
              <a:ext uri="{FF2B5EF4-FFF2-40B4-BE49-F238E27FC236}">
                <a16:creationId xmlns:a16="http://schemas.microsoft.com/office/drawing/2014/main" id="{BF5B90A8-B0BE-4F84-8040-F892EC376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2636838"/>
            <a:ext cx="7129462" cy="3001962"/>
          </a:xfrm>
        </p:spPr>
        <p:txBody>
          <a:bodyPr/>
          <a:lstStyle/>
          <a:p>
            <a:r>
              <a:rPr lang="en-GB" altLang="en-US" sz="7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Services</a:t>
            </a:r>
          </a:p>
        </p:txBody>
      </p:sp>
      <p:sp>
        <p:nvSpPr>
          <p:cNvPr id="8195" name="Slide Number Placeholder 2">
            <a:extLst>
              <a:ext uri="{FF2B5EF4-FFF2-40B4-BE49-F238E27FC236}">
                <a16:creationId xmlns:a16="http://schemas.microsoft.com/office/drawing/2014/main" id="{4381FAAE-9514-4ED3-A1CF-D699EAC3701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038943F-1C1A-4F28-B66C-CF42E3137FD1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3C793D4B-C804-45FD-80BF-5B2B02A9F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908050"/>
            <a:ext cx="7345363" cy="1447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4400" b="1">
                <a:solidFill>
                  <a:prstClr val="black"/>
                </a:solidFill>
                <a:latin typeface="Arial" panose="020B0604020202020204" pitchFamily="34" charset="0"/>
              </a:rPr>
              <a:t>LEICESTER DE MONTFORT LAW SCHOOL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C24F90-964D-4098-84A5-FD9B09066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F5D0876-46F1-4C8E-B2DA-0950933F8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When is authorisation required?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1635075-B746-4327-9A9C-F06DDA66E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7851" y="1557338"/>
            <a:ext cx="8424863" cy="4538662"/>
          </a:xfrm>
        </p:spPr>
        <p:txBody>
          <a:bodyPr/>
          <a:lstStyle/>
          <a:p>
            <a:pPr marL="609600" indent="-609600">
              <a:buNone/>
            </a:pPr>
            <a:r>
              <a:rPr lang="en-GB" altLang="en-US"/>
              <a:t>You need to answer the following:</a:t>
            </a:r>
          </a:p>
          <a:p>
            <a:pPr marL="609600" indent="-609600">
              <a:buNone/>
            </a:pPr>
            <a:endParaRPr lang="en-GB" altLang="en-US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GB" altLang="en-US"/>
              <a:t>Is the product a “specified investment”?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GB" altLang="en-US"/>
              <a:t>Is the activity a “specified regulated activity”?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GB" altLang="en-US"/>
              <a:t>Is there an exclusion under the FSMA 2000 (Regulated Activities) Order 2001 (SI 2001/544) (“RAO”)?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5EC2B0B-0D90-4C9B-B42D-D2127B2EBE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017A970-94E5-483A-B488-A82AE505A5C9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8BF9DA-943E-4FD5-AC29-45F5C397B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7EE177E-9028-461C-B97D-79940CF04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Is the product a specified investment?   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5C025B5-45FA-4269-816D-EE1B1DC6D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7850" y="1773238"/>
            <a:ext cx="882015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GB" altLang="en-US" sz="2400"/>
              <a:t>RAO ss74 - 89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400"/>
              <a:t>Shares</a:t>
            </a:r>
            <a:endParaRPr lang="en-US" altLang="en-US" sz="2400"/>
          </a:p>
          <a:p>
            <a:pPr marL="609600" indent="-609600">
              <a:lnSpc>
                <a:spcPct val="80000"/>
              </a:lnSpc>
            </a:pPr>
            <a:r>
              <a:rPr lang="en-GB" altLang="en-US" sz="2400"/>
              <a:t>Contracts of insurance (including life policies</a:t>
            </a:r>
            <a:r>
              <a:rPr lang="en-US" altLang="en-US" sz="2400"/>
              <a:t>/endowments</a:t>
            </a:r>
            <a:r>
              <a:rPr lang="en-GB" altLang="en-US" sz="2400"/>
              <a:t>)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400"/>
              <a:t>Mortgages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400"/>
              <a:t>Debentures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400"/>
              <a:t>Government securities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400"/>
              <a:t>Most other investments with the important exception of LAND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altLang="en-US" sz="2400"/>
          </a:p>
          <a:p>
            <a:pPr marL="609600" indent="-609600">
              <a:lnSpc>
                <a:spcPct val="80000"/>
              </a:lnSpc>
              <a:buNone/>
            </a:pPr>
            <a:r>
              <a:rPr lang="en-GB" altLang="en-US" sz="2400"/>
              <a:t>If not included in the RAO, FSMA 2000 </a:t>
            </a:r>
            <a:r>
              <a:rPr lang="en-GB" altLang="en-US" sz="2400" b="1"/>
              <a:t>DOES NOT </a:t>
            </a:r>
            <a:r>
              <a:rPr lang="en-GB" altLang="en-US" sz="2400"/>
              <a:t>apply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GB" altLang="en-US" sz="240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1ADB945-6F24-466C-B63B-97743E0E17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0F86784F-B623-4E7B-99E9-08C499834578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DAEF7E-DD23-4B4F-B6B4-CA4437009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BAC21DB-FC1A-48D4-95C9-E17B3D0EB8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85875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Is the activity a specified regulated activity (1)?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E33FFF9-A899-49BE-8020-3CF506DAA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8213" y="2743200"/>
            <a:ext cx="7772400" cy="4114800"/>
          </a:xfrm>
        </p:spPr>
        <p:txBody>
          <a:bodyPr/>
          <a:lstStyle/>
          <a:p>
            <a:r>
              <a:rPr lang="en-GB" altLang="en-US"/>
              <a:t>S22(1) FSMA 2000</a:t>
            </a:r>
          </a:p>
          <a:p>
            <a:pPr lvl="1"/>
            <a:r>
              <a:rPr lang="en-GB" altLang="en-US"/>
              <a:t>activity carried on by way of business and</a:t>
            </a:r>
          </a:p>
          <a:p>
            <a:pPr lvl="1"/>
            <a:r>
              <a:rPr lang="en-GB" altLang="en-US"/>
              <a:t>relating to a specified investment and </a:t>
            </a:r>
          </a:p>
          <a:p>
            <a:pPr lvl="1"/>
            <a:r>
              <a:rPr lang="en-GB" altLang="en-US"/>
              <a:t>activity specified in the RAO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D82B722-BDE1-4993-8275-E7BE87BF79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3D15C77-DDA1-427F-B331-6D2ED7F1B5B3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12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0C8C58-84B6-48EF-B0C5-78DF64158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4EA6113-0930-4AE3-9094-793073573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85875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Is the activity a specified regulated activity (2)?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42AF7C7-05B2-4258-AA41-CF514D051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3" y="1773238"/>
            <a:ext cx="7772400" cy="43307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GB" sz="2400" dirty="0">
                <a:latin typeface="Arial" charset="0"/>
                <a:cs typeface="Arial" charset="0"/>
              </a:rPr>
              <a:t>Activities listed in the RAO include: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sz="2400" dirty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sz="2400" b="1" dirty="0">
                <a:latin typeface="Arial" charset="0"/>
                <a:cs typeface="Arial" charset="0"/>
              </a:rPr>
              <a:t> Dealin</a:t>
            </a:r>
            <a:r>
              <a:rPr lang="en-GB" sz="2400" dirty="0">
                <a:latin typeface="Arial" charset="0"/>
                <a:cs typeface="Arial" charset="0"/>
              </a:rPr>
              <a:t>g </a:t>
            </a:r>
            <a:r>
              <a:rPr lang="en-US" sz="2400" dirty="0">
                <a:latin typeface="Arial" charset="0"/>
                <a:cs typeface="Arial" charset="0"/>
              </a:rPr>
              <a:t>as agent </a:t>
            </a:r>
            <a:r>
              <a:rPr lang="en-GB" sz="2400" dirty="0">
                <a:latin typeface="Arial" charset="0"/>
                <a:cs typeface="Arial" charset="0"/>
              </a:rPr>
              <a:t>in investments</a:t>
            </a:r>
          </a:p>
          <a:p>
            <a:pPr marL="827088"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sz="2000" dirty="0">
                <a:latin typeface="Arial" charset="0"/>
                <a:cs typeface="Arial" charset="0"/>
              </a:rPr>
              <a:t>buying and selling</a:t>
            </a:r>
            <a:r>
              <a:rPr lang="en-US" sz="2000" dirty="0">
                <a:latin typeface="Arial" charset="0"/>
                <a:cs typeface="Arial" charset="0"/>
              </a:rPr>
              <a:t> investments</a:t>
            </a:r>
            <a:endParaRPr lang="en-GB" sz="2000" dirty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cs typeface="Arial" charset="0"/>
              </a:rPr>
              <a:t> </a:t>
            </a:r>
            <a:r>
              <a:rPr lang="en-GB" sz="2400" b="1" dirty="0">
                <a:latin typeface="Arial" charset="0"/>
                <a:cs typeface="Arial" charset="0"/>
              </a:rPr>
              <a:t>Arranging</a:t>
            </a:r>
            <a:r>
              <a:rPr lang="en-GB" sz="2400" dirty="0">
                <a:latin typeface="Arial" charset="0"/>
                <a:cs typeface="Arial" charset="0"/>
              </a:rPr>
              <a:t> deals in investments</a:t>
            </a:r>
          </a:p>
          <a:p>
            <a:pPr marL="827088"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sz="2000" dirty="0">
                <a:latin typeface="Arial" charset="0"/>
                <a:cs typeface="Arial" charset="0"/>
              </a:rPr>
              <a:t>filling in forms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cs typeface="Arial" charset="0"/>
              </a:rPr>
              <a:t> </a:t>
            </a:r>
            <a:r>
              <a:rPr lang="en-GB" sz="2400" b="1" dirty="0">
                <a:latin typeface="Arial" charset="0"/>
                <a:cs typeface="Arial" charset="0"/>
              </a:rPr>
              <a:t>Managing</a:t>
            </a:r>
            <a:r>
              <a:rPr lang="en-GB" sz="2400" dirty="0">
                <a:latin typeface="Arial" charset="0"/>
                <a:cs typeface="Arial" charset="0"/>
              </a:rPr>
              <a:t> or safeguarding investments</a:t>
            </a:r>
          </a:p>
          <a:p>
            <a:pPr marL="827088"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sz="2000" dirty="0">
                <a:latin typeface="Arial" charset="0"/>
                <a:cs typeface="Arial" charset="0"/>
              </a:rPr>
              <a:t>E.g. administering a trust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cs typeface="Arial" charset="0"/>
              </a:rPr>
              <a:t> </a:t>
            </a:r>
            <a:r>
              <a:rPr lang="en-GB" sz="2400" b="1" dirty="0">
                <a:latin typeface="Arial" charset="0"/>
                <a:cs typeface="Arial" charset="0"/>
              </a:rPr>
              <a:t>Advising</a:t>
            </a:r>
            <a:r>
              <a:rPr lang="en-GB" sz="2400" dirty="0">
                <a:latin typeface="Arial" charset="0"/>
                <a:cs typeface="Arial" charset="0"/>
              </a:rPr>
              <a:t> on investments</a:t>
            </a:r>
          </a:p>
          <a:p>
            <a:pPr marL="400050" lvl="1" indent="0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sz="1600" dirty="0">
                <a:latin typeface="Arial" charset="0"/>
                <a:cs typeface="Arial" charset="0"/>
              </a:rPr>
              <a:t>specific investment advice </a:t>
            </a:r>
          </a:p>
          <a:p>
            <a:pPr marL="400050" lvl="1" indent="0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sz="1600" dirty="0">
                <a:latin typeface="Arial" charset="0"/>
                <a:cs typeface="Arial" charset="0"/>
              </a:rPr>
              <a:t>Generic advice is not a regulated activity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sz="2000" dirty="0">
              <a:latin typeface="Arial" charset="0"/>
              <a:cs typeface="Arial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72694794-406D-433C-ABD2-0798D49CA7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0D235B8-FFCE-49B9-9590-14B294ECAFB3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EC9795-873D-4FA4-9F07-8ABDBBD7C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CFD9B9D0-8295-4D50-B679-974969551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dirty="0"/>
              <a:t>Do any exclusions apply? (1)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68E24797-28D5-4591-8A9F-99DFE4787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If an exclusion applies:</a:t>
            </a:r>
          </a:p>
          <a:p>
            <a:pPr>
              <a:buFontTx/>
              <a:buNone/>
            </a:pPr>
            <a:endParaRPr lang="en-GB" altLang="en-US"/>
          </a:p>
          <a:p>
            <a:r>
              <a:rPr lang="en-GB" altLang="en-US"/>
              <a:t>No need for any regulation  </a:t>
            </a:r>
          </a:p>
          <a:p>
            <a:pPr>
              <a:buFontTx/>
              <a:buNone/>
            </a:pPr>
            <a:r>
              <a:rPr lang="en-GB" altLang="en-US"/>
              <a:t>                 </a:t>
            </a:r>
          </a:p>
          <a:p>
            <a:r>
              <a:rPr lang="en-GB" altLang="en-US"/>
              <a:t>Outside FSMA 2000</a:t>
            </a:r>
          </a:p>
          <a:p>
            <a:pPr>
              <a:buFontTx/>
              <a:buNone/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7631405-9DC2-407E-A32D-4BD9A2BB5F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717ABE5-200A-41D7-ACDA-EC51B726150D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14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A512C-0A3C-4C05-B83C-FE6769FFA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F688F37-8B4F-4885-BE83-5A5ADAE3F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Do any exclusions apply? (2)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746CDE4-1BE7-4BE2-954A-1730AD6F5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26" y="1557339"/>
            <a:ext cx="8785225" cy="46831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en-US" sz="2800"/>
              <a:t>The RAO sets out a variety of exclusions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800"/>
              <a:t>including: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800"/>
          </a:p>
          <a:p>
            <a:pPr>
              <a:lnSpc>
                <a:spcPct val="80000"/>
              </a:lnSpc>
            </a:pPr>
            <a:r>
              <a:rPr lang="en-GB" altLang="en-US" sz="2800"/>
              <a:t>Using an authorised person  </a:t>
            </a:r>
            <a:r>
              <a:rPr lang="en-US" altLang="en-US" sz="2800"/>
              <a:t>(Art 22 &amp; 29)</a:t>
            </a:r>
            <a:endParaRPr lang="en-GB" altLang="en-US" sz="2800"/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GB" altLang="en-US"/>
              <a:t>But must account to client for commission or other advantage (however small).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en-GB" altLang="en-US"/>
              <a:t>This exclusion is </a:t>
            </a:r>
            <a:r>
              <a:rPr lang="en-GB" altLang="en-US" b="1"/>
              <a:t>not available for insurance contracts.</a:t>
            </a:r>
          </a:p>
          <a:p>
            <a:pPr>
              <a:lnSpc>
                <a:spcPct val="80000"/>
              </a:lnSpc>
            </a:pPr>
            <a:r>
              <a:rPr lang="en-GB" altLang="en-US" sz="2800"/>
              <a:t>Client acquiring </a:t>
            </a:r>
            <a:r>
              <a:rPr lang="en-US" altLang="en-US" sz="2800"/>
              <a:t>/ disposing of</a:t>
            </a:r>
            <a:r>
              <a:rPr lang="en-GB" altLang="en-US" sz="2800"/>
              <a:t> 50 % or more (including any shares already held) of the voting shares in a limited company (</a:t>
            </a:r>
            <a:r>
              <a:rPr lang="en-US" altLang="en-US" sz="2800"/>
              <a:t>A</a:t>
            </a:r>
            <a:r>
              <a:rPr lang="en-GB" altLang="en-US" sz="2800"/>
              <a:t>rt 70</a:t>
            </a:r>
            <a:r>
              <a:rPr lang="en-GB" altLang="en-US"/>
              <a:t>) </a:t>
            </a:r>
            <a:endParaRPr lang="en-US" altLang="en-US"/>
          </a:p>
          <a:p>
            <a:pPr>
              <a:lnSpc>
                <a:spcPct val="80000"/>
              </a:lnSpc>
            </a:pPr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22452308-C082-472C-BCB4-23257DA0A9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D456ED7-EE7E-4FE5-B96C-672F4F893778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15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459417-42C8-4E8D-AF74-61B9D7339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B2AD41D-9BF7-4C8B-BFE3-C3BE1BC55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Do any exclusions apply? (3)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00E8B8E-0D38-4832-B249-9B1E3B136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2420938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en-US" dirty="0">
                <a:latin typeface="Arial" charset="0"/>
                <a:cs typeface="Arial" charset="0"/>
              </a:rPr>
              <a:t>Trustees or PRs (Art 66)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Activities carried on in the course of profession (Art 67) if: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r>
              <a:rPr lang="en-GB" altLang="en-US" sz="3200" dirty="0">
                <a:latin typeface="Arial" charset="0"/>
                <a:cs typeface="Arial" charset="0"/>
              </a:rPr>
              <a:t>reasonably necessary</a:t>
            </a:r>
          </a:p>
          <a:p>
            <a:pPr lvl="1">
              <a:lnSpc>
                <a:spcPct val="80000"/>
              </a:lnSpc>
              <a:buFont typeface="Arial" charset="0"/>
              <a:buChar char="–"/>
              <a:defRPr/>
            </a:pPr>
            <a:r>
              <a:rPr lang="en-GB" altLang="en-US" sz="3200" dirty="0">
                <a:latin typeface="Arial" charset="0"/>
                <a:cs typeface="Arial" charset="0"/>
              </a:rPr>
              <a:t>no separate remuneration</a:t>
            </a:r>
          </a:p>
          <a:p>
            <a:pPr>
              <a:buFont typeface="Arial" charset="0"/>
              <a:buChar char="•"/>
              <a:defRPr/>
            </a:pPr>
            <a:endParaRPr lang="en-GB" altLang="en-US" dirty="0">
              <a:latin typeface="Arial" charset="0"/>
              <a:cs typeface="Arial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E51FB04-D936-4E88-91A6-378E054861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255BC9CB-8942-4059-B2C8-FA9CB26BAA1E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16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9E472-CFBE-4C5A-A71E-385E3A12D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B5EBE08-9A33-4CEE-B3D4-900710436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14437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Do Solicitors need FCA authorisation?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50D636B-A3D3-4AF1-95A1-5AA2462CA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857375"/>
            <a:ext cx="8229600" cy="426878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Prima facie – yes!  However:</a:t>
            </a:r>
          </a:p>
          <a:p>
            <a:pPr marL="0" indent="0"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en-US" dirty="0">
                <a:latin typeface="Arial" charset="0"/>
                <a:cs typeface="Arial" charset="0"/>
              </a:rPr>
              <a:t>FSMA 2000 Part XX</a:t>
            </a:r>
            <a:r>
              <a:rPr lang="en-GB" altLang="en-US" dirty="0"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allows members </a:t>
            </a:r>
            <a:r>
              <a:rPr lang="en-GB" altLang="en-US" dirty="0">
                <a:latin typeface="Arial" charset="0"/>
                <a:cs typeface="Arial" charset="0"/>
              </a:rPr>
              <a:t>of  Designated Professional Bodies (“DPB”s)</a:t>
            </a:r>
            <a:r>
              <a:rPr lang="en-US" altLang="en-US" dirty="0">
                <a:latin typeface="Arial" charset="0"/>
                <a:cs typeface="Arial" charset="0"/>
              </a:rPr>
              <a:t> to carry out exempt regulated activities without the need for authorisation  provided that certain conditions are met (S327)</a:t>
            </a:r>
            <a:endParaRPr lang="en-GB" altLang="en-US" dirty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0862598-E1B6-4264-BAC4-7D8CDC20E8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238CC82-76E8-40D7-84FA-6FA89CDE9BA9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E3E06F-AA80-4982-88A7-9E8178B43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0C679558-3F2A-40CF-80AD-6BEFBD771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S327 Conditions</a:t>
            </a:r>
            <a:endParaRPr lang="en-GB" sz="4000" dirty="0"/>
          </a:p>
        </p:txBody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E291D6EA-FC3D-4518-BDA6-48B5CDE8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857375"/>
            <a:ext cx="8229600" cy="4268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Member of a profession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Must account to the client for any pecuniary reward or other advantage you receive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manner of the provision of any service must be incidental to the provision of professional services (non mainstream regulated activity)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Must comply with DPB’s own rules (Scope Rules for Solicitors) which mirror s327</a:t>
            </a:r>
            <a:endParaRPr lang="en-GB" altLang="en-US" sz="280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01D33E4-F230-4915-B703-44DAA21DD3B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A00C246-AB0D-4095-87A8-E072DF939F5C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lang="en-GB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8EFE1D0-4F73-4420-B945-FCC26199C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sz="4000" dirty="0"/>
              <a:t>Regulatory framework: Who supervises firms?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8D0C9D2-3790-4D60-9045-8BCD9794B61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2420939"/>
            <a:ext cx="4038600" cy="3705225"/>
          </a:xfrm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Outside Scope Rules</a:t>
            </a:r>
          </a:p>
          <a:p>
            <a:pPr>
              <a:buFontTx/>
              <a:buNone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	Must have full FCA authorisation</a:t>
            </a:r>
          </a:p>
          <a:p>
            <a:pPr>
              <a:buFontTx/>
              <a:buNone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buFontTx/>
              <a:buNone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AE1F0509-FA71-4E85-9745-DB92C5BAF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2200" y="2420939"/>
            <a:ext cx="4038600" cy="3705225"/>
          </a:xfrm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Within the Scope Rules</a:t>
            </a: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	SRA as DPB regulates exempt professional firms</a:t>
            </a:r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2233D109-E730-4BC1-8EFC-DACE9A7432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33EE170-AEA9-49CB-8DC9-C542F974218B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3ACE8E-AE2F-4330-9EBE-858C81FF8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96270C-D471-463C-B47F-193A311BF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Why do LPC students need to know about Financial Services? (1)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031792D-756E-43E2-BACA-29BAFD0ED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84314"/>
            <a:ext cx="8424862" cy="47529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Financial services issues may arise in </a:t>
            </a:r>
            <a:r>
              <a:rPr lang="en-GB" altLang="en-US" b="1" dirty="0">
                <a:latin typeface="Arial" charset="0"/>
                <a:cs typeface="Arial" charset="0"/>
              </a:rPr>
              <a:t>all </a:t>
            </a:r>
            <a:r>
              <a:rPr lang="en-GB" altLang="en-US" dirty="0">
                <a:latin typeface="Arial" charset="0"/>
                <a:cs typeface="Arial" charset="0"/>
              </a:rPr>
              <a:t>areas of a solicitor’s work. For example:</a:t>
            </a:r>
          </a:p>
          <a:p>
            <a:pPr marL="0" indent="0">
              <a:buNone/>
              <a:defRPr/>
            </a:pPr>
            <a:endParaRPr lang="en-GB" altLang="en-US" sz="1800" dirty="0">
              <a:latin typeface="Arial" charset="0"/>
              <a:cs typeface="Arial" charset="0"/>
            </a:endParaRPr>
          </a:p>
          <a:p>
            <a:pPr lvl="1">
              <a:buFont typeface="Arial" charset="0"/>
              <a:buChar char="–"/>
              <a:defRPr/>
            </a:pPr>
            <a:r>
              <a:rPr lang="en-GB" altLang="en-US" sz="2000" dirty="0">
                <a:latin typeface="Arial" charset="0"/>
                <a:cs typeface="Arial" charset="0"/>
              </a:rPr>
              <a:t>Probate e.g. selling a deceased’s investments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sz="2000" dirty="0">
                <a:latin typeface="Arial" charset="0"/>
                <a:cs typeface="Arial" charset="0"/>
              </a:rPr>
              <a:t>Property e.g. arranging an endowment life policy as part of a mortgage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sz="2000" dirty="0">
                <a:latin typeface="Arial" charset="0"/>
                <a:cs typeface="Arial" charset="0"/>
              </a:rPr>
              <a:t>Business e.g. a corporate client needs to raise investment funds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sz="2000" dirty="0">
                <a:latin typeface="Arial" charset="0"/>
                <a:cs typeface="Arial" charset="0"/>
              </a:rPr>
              <a:t>Litigation e.g. a client who has won his case seeks advice on how to invest his compensation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sz="2000" dirty="0">
                <a:latin typeface="Arial" charset="0"/>
                <a:cs typeface="Arial" charset="0"/>
              </a:rPr>
              <a:t>Crime e.g. a client is charged with breaching financial services legislation or money laundering </a:t>
            </a:r>
          </a:p>
          <a:p>
            <a:pPr lvl="1">
              <a:buFont typeface="Arial" charset="0"/>
              <a:buChar char="–"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 lvl="1">
              <a:buFont typeface="Arial" charset="0"/>
              <a:buChar char="–"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GB" altLang="en-US" dirty="0">
              <a:latin typeface="Arial" charset="0"/>
              <a:cs typeface="Arial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2893F0E7-1FAA-4DC6-9060-650FD05524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04A7C08-101F-4600-8A83-D4DD24B0933C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82E3D2-2ADB-4921-B6E9-95748D2E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ACB0E5C-F3E9-4644-9612-9B5B6B1E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The Scope Rules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CFA5949-C258-4B44-AE2C-7F600F299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981200"/>
            <a:ext cx="8207375" cy="4114800"/>
          </a:xfrm>
        </p:spPr>
        <p:txBody>
          <a:bodyPr/>
          <a:lstStyle/>
          <a:p>
            <a:pPr marL="609600" indent="-609600">
              <a:buFont typeface="Arial" charset="0"/>
              <a:buChar char="•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To fall within the Scope Rules, firms must ensure that:</a:t>
            </a:r>
          </a:p>
          <a:p>
            <a:pPr marL="0" indent="0">
              <a:buNone/>
              <a:defRPr/>
            </a:pPr>
            <a:endParaRPr lang="en-GB" altLang="en-US" sz="900" dirty="0">
              <a:latin typeface="Arial" charset="0"/>
              <a:cs typeface="Arial" charset="0"/>
            </a:endParaRPr>
          </a:p>
          <a:p>
            <a:pPr marL="990600" lvl="1" indent="-533400">
              <a:buFontTx/>
              <a:buAutoNum type="arabicPeriod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All of the Basic conditions in </a:t>
            </a:r>
            <a:r>
              <a:rPr lang="en-US" altLang="en-US" dirty="0">
                <a:latin typeface="Arial" charset="0"/>
                <a:cs typeface="Arial" charset="0"/>
              </a:rPr>
              <a:t>R</a:t>
            </a:r>
            <a:r>
              <a:rPr lang="en-GB" altLang="en-US" dirty="0" err="1">
                <a:latin typeface="Arial" charset="0"/>
                <a:cs typeface="Arial" charset="0"/>
              </a:rPr>
              <a:t>ule</a:t>
            </a:r>
            <a:r>
              <a:rPr lang="en-GB" altLang="en-US" dirty="0">
                <a:latin typeface="Arial" charset="0"/>
                <a:cs typeface="Arial" charset="0"/>
              </a:rPr>
              <a:t> 2 are satisfied and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The activity is not prohibited by </a:t>
            </a:r>
            <a:r>
              <a:rPr lang="en-US" altLang="en-US" dirty="0">
                <a:latin typeface="Arial" charset="0"/>
                <a:cs typeface="Arial" charset="0"/>
              </a:rPr>
              <a:t>R</a:t>
            </a:r>
            <a:r>
              <a:rPr lang="en-GB" altLang="en-US" dirty="0">
                <a:latin typeface="Arial" charset="0"/>
                <a:cs typeface="Arial" charset="0"/>
              </a:rPr>
              <a:t>ule 3 and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US" altLang="en-US" dirty="0">
                <a:latin typeface="Arial" charset="0"/>
                <a:cs typeface="Arial" charset="0"/>
              </a:rPr>
              <a:t>N</a:t>
            </a:r>
            <a:r>
              <a:rPr lang="en-GB" altLang="en-US" dirty="0">
                <a:latin typeface="Arial" charset="0"/>
                <a:cs typeface="Arial" charset="0"/>
              </a:rPr>
              <a:t>ot in breach of any of the restrictions in </a:t>
            </a:r>
            <a:r>
              <a:rPr lang="en-US" altLang="en-US" dirty="0">
                <a:latin typeface="Arial" charset="0"/>
                <a:cs typeface="Arial" charset="0"/>
              </a:rPr>
              <a:t>R</a:t>
            </a:r>
            <a:r>
              <a:rPr lang="en-GB" altLang="en-US" dirty="0" err="1">
                <a:latin typeface="Arial" charset="0"/>
                <a:cs typeface="Arial" charset="0"/>
              </a:rPr>
              <a:t>ules</a:t>
            </a:r>
            <a:r>
              <a:rPr lang="en-GB" altLang="en-US" dirty="0">
                <a:latin typeface="Arial" charset="0"/>
                <a:cs typeface="Arial" charset="0"/>
              </a:rPr>
              <a:t> 4-6</a:t>
            </a:r>
          </a:p>
          <a:p>
            <a:pPr marL="609600" indent="-609600">
              <a:buFont typeface="Arial" charset="0"/>
              <a:buChar char="•"/>
              <a:defRPr/>
            </a:pPr>
            <a:endParaRPr lang="en-GB" altLang="en-US" dirty="0">
              <a:latin typeface="Arial" charset="0"/>
              <a:cs typeface="Arial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DAA42DE-035E-4FB1-ABFF-546E0388D2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086846B-56FC-4214-B525-DB8B8A71A6AE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20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853385-5150-4CF4-8678-84E2A6E98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01F08C0-B5A6-4F94-9B31-1E68F63FF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The Scope Rules – Rule 2 - Basic Conditions (1)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8EA8542-0E1F-4CB3-9059-EE297192D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Activities arise out of, or are complementary to, the provision of a particular professional service to a particular client and</a:t>
            </a:r>
          </a:p>
          <a:p>
            <a:pPr>
              <a:lnSpc>
                <a:spcPct val="90000"/>
              </a:lnSpc>
            </a:pPr>
            <a:r>
              <a:rPr lang="en-GB" altLang="en-US"/>
              <a:t>Manner of provision is incidental to provision of professional services and</a:t>
            </a:r>
          </a:p>
          <a:p>
            <a:pPr>
              <a:lnSpc>
                <a:spcPct val="90000"/>
              </a:lnSpc>
            </a:pPr>
            <a:r>
              <a:rPr lang="en-GB" altLang="en-US"/>
              <a:t>Account to client for </a:t>
            </a:r>
            <a:r>
              <a:rPr lang="en-GB" altLang="en-US" u="sng"/>
              <a:t>any</a:t>
            </a:r>
            <a:r>
              <a:rPr lang="en-GB" altLang="en-US"/>
              <a:t> pecuniary reward / other advantage from third party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0D63C388-F395-4DED-8093-D2E16DD300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012A9E5-09D4-4237-9AE8-21DEA83F68A3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21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9F0968-583E-4204-8653-455D00C26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D52A6E8-FEB0-4F24-BD6B-9148A0A21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The Scope Rules – Rule 2 - Basic Conditions (2)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59F9863-4270-4873-8EE7-A77815161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None/>
            </a:pPr>
            <a:r>
              <a:rPr lang="en-GB" altLang="en-US"/>
              <a:t>Questions to ask to check compliance</a:t>
            </a:r>
          </a:p>
          <a:p>
            <a:pPr marL="533400" indent="-533400">
              <a:buNone/>
            </a:pPr>
            <a:r>
              <a:rPr lang="en-GB" altLang="en-US"/>
              <a:t>with Rule 2: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GB" altLang="en-US"/>
              <a:t>Why did the client walk through the firm’s door? (Was it for legal or financial services advice?)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GB" altLang="en-US"/>
              <a:t>What is the main role of the firm? (Is the main role provision of legal services or financial services?)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086A272-B031-46C6-91B3-0A376EA0D3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71FA712-8121-4C07-9D05-65AE8BA43D21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B76137-51E2-4441-A3C1-25DB44B85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BC71FA1-DE05-4A1C-AB87-169749F74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14437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The Scope Rules – Activities Prohibited by Rule 3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38CCDE2-6817-45BE-8676-DA3E1079C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Prohibited Activities include:</a:t>
            </a:r>
          </a:p>
          <a:p>
            <a:pPr lvl="1"/>
            <a:endParaRPr lang="en-GB" altLang="en-US"/>
          </a:p>
          <a:p>
            <a:pPr lvl="1"/>
            <a:r>
              <a:rPr lang="en-GB" altLang="en-US"/>
              <a:t>Market Making (determining price of investments)</a:t>
            </a:r>
          </a:p>
          <a:p>
            <a:pPr lvl="1"/>
            <a:r>
              <a:rPr lang="en-US" altLang="en-US"/>
              <a:t>Buying or selling investments with a view to stabilising or maintaining the market price </a:t>
            </a:r>
            <a:endParaRPr lang="en-GB" altLang="en-US"/>
          </a:p>
          <a:p>
            <a:pPr lvl="1"/>
            <a:endParaRPr lang="en-GB" altLang="en-US"/>
          </a:p>
          <a:p>
            <a:pPr lvl="1"/>
            <a:endParaRPr lang="en-GB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A4783DB-18A0-473F-8C66-27D9906910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99CD0E4-7FE9-438E-A676-1F53383C9BCA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23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9F3A8F-1277-496E-A668-2F6CD8ED6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7BDD254-F016-4E76-8C34-C3FE2686B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7863" y="260351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The Scope Rules Rule 4,5 and 6 - Restrictions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2202202-FC83-4B06-A3E4-4D0BC70D6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650" y="1844676"/>
            <a:ext cx="7772400" cy="4691063"/>
          </a:xfrm>
        </p:spPr>
        <p:txBody>
          <a:bodyPr/>
          <a:lstStyle/>
          <a:p>
            <a:r>
              <a:rPr lang="en-GB" altLang="en-US"/>
              <a:t>Rule 4 restrictions concern Corporate Finance and not advising on securities on the London Stock Exchange;</a:t>
            </a:r>
          </a:p>
          <a:p>
            <a:r>
              <a:rPr lang="en-GB" altLang="en-US"/>
              <a:t>Rule 5 restrictions on Insurance Distribution Activities;</a:t>
            </a:r>
          </a:p>
          <a:p>
            <a:r>
              <a:rPr lang="en-GB" altLang="en-US"/>
              <a:t>Rule 6 - restrictions on entering in to any </a:t>
            </a:r>
            <a:r>
              <a:rPr lang="en-US" altLang="en-US"/>
              <a:t>Credit-related regulated financial services activities.</a:t>
            </a:r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380F29D-98EF-4BEF-8D1D-0F6590B844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770514E-AD76-4136-8958-41B4DFC3E407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24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954727-EE76-4F36-93E3-428204DDB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61047D1-38EF-4B74-9909-D88558C42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BREACH OF THE SCOPE RULES </a:t>
            </a:r>
            <a:endParaRPr lang="en-GB" sz="3600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A3E7708-0AFF-4745-A088-1EFBC1C21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928813"/>
            <a:ext cx="8229600" cy="4197350"/>
          </a:xfrm>
        </p:spPr>
        <p:txBody>
          <a:bodyPr/>
          <a:lstStyle/>
          <a:p>
            <a:r>
              <a:rPr lang="en-US" altLang="en-US"/>
              <a:t>Breach of general prohibition leading to:</a:t>
            </a:r>
          </a:p>
          <a:p>
            <a:pPr lvl="1"/>
            <a:r>
              <a:rPr lang="en-US" altLang="en-US"/>
              <a:t>Criminal Offence punishable by imprisonment </a:t>
            </a:r>
          </a:p>
          <a:p>
            <a:pPr lvl="1"/>
            <a:r>
              <a:rPr lang="en-US" altLang="en-US"/>
              <a:t>Civil consequences</a:t>
            </a:r>
          </a:p>
          <a:p>
            <a:r>
              <a:rPr lang="en-US" altLang="en-US"/>
              <a:t>Disciplinary action by the SRA</a:t>
            </a:r>
          </a:p>
          <a:p>
            <a:r>
              <a:rPr lang="en-US" altLang="en-US"/>
              <a:t>S329 order preventing the firm carrying out regulated activities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1F2687A-80D8-48F1-BB76-4A60EF0B24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144340D-26CA-4EEE-80CD-0D82146DBEEA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25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3DC35-2246-4ECB-8F13-D30DF1628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E84A1EF-6AA8-4195-961F-BB53FD552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85875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Solicitors’ Financial Services (Conduct of Business) Rules 2001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16C51CE-77D9-4A20-BEB6-412829EB6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643063"/>
            <a:ext cx="8229600" cy="4483100"/>
          </a:xfrm>
        </p:spPr>
        <p:txBody>
          <a:bodyPr/>
          <a:lstStyle/>
          <a:p>
            <a:r>
              <a:rPr lang="en-GB" altLang="en-US" sz="2400"/>
              <a:t>Apply to all firms within DPB regime </a:t>
            </a:r>
            <a:r>
              <a:rPr lang="en-GB" altLang="en-US" sz="2400" u="sng"/>
              <a:t>and</a:t>
            </a:r>
            <a:r>
              <a:rPr lang="en-GB" altLang="en-US" sz="2400"/>
              <a:t> firms which are regulated by FCA </a:t>
            </a:r>
          </a:p>
          <a:p>
            <a:r>
              <a:rPr lang="en-GB" altLang="en-US" sz="2400"/>
              <a:t>Status disclosure</a:t>
            </a:r>
            <a:r>
              <a:rPr lang="en-US" altLang="en-US" sz="2400"/>
              <a:t> (Rule 2)</a:t>
            </a:r>
            <a:endParaRPr lang="en-GB" altLang="en-US" sz="2400"/>
          </a:p>
          <a:p>
            <a:r>
              <a:rPr lang="en-GB" altLang="en-US" sz="2400"/>
              <a:t>Execution of transactions</a:t>
            </a:r>
            <a:r>
              <a:rPr lang="en-US" altLang="en-US" sz="2400"/>
              <a:t> (Rule 3)</a:t>
            </a:r>
            <a:endParaRPr lang="en-GB" altLang="en-US" sz="2400"/>
          </a:p>
          <a:p>
            <a:r>
              <a:rPr lang="en-GB" altLang="en-US" sz="2400"/>
              <a:t>Records</a:t>
            </a:r>
            <a:r>
              <a:rPr lang="en-US" altLang="en-US" sz="2400"/>
              <a:t> of</a:t>
            </a:r>
            <a:r>
              <a:rPr lang="en-GB" altLang="en-US" sz="2400"/>
              <a:t> transactions</a:t>
            </a:r>
            <a:r>
              <a:rPr lang="en-US" altLang="en-US" sz="2400"/>
              <a:t> (Rule 4) and</a:t>
            </a:r>
            <a:r>
              <a:rPr lang="en-GB" altLang="en-US" sz="2400"/>
              <a:t> commissions</a:t>
            </a:r>
            <a:r>
              <a:rPr lang="en-US" altLang="en-US" sz="2400"/>
              <a:t> (Rule 5)</a:t>
            </a:r>
            <a:endParaRPr lang="en-GB" altLang="en-US" sz="2400"/>
          </a:p>
          <a:p>
            <a:r>
              <a:rPr lang="en-GB" altLang="en-US" sz="2400"/>
              <a:t>Safekeeping of investments</a:t>
            </a:r>
            <a:r>
              <a:rPr lang="en-US" altLang="en-US" sz="2400"/>
              <a:t> (Rule 6)</a:t>
            </a:r>
            <a:endParaRPr lang="en-GB" altLang="en-US" sz="2400"/>
          </a:p>
          <a:p>
            <a:r>
              <a:rPr lang="en-GB" altLang="en-US" sz="2400"/>
              <a:t>Packaged products - execution only business</a:t>
            </a:r>
            <a:r>
              <a:rPr lang="en-US" altLang="en-US" sz="2400"/>
              <a:t> (Rule 7)</a:t>
            </a:r>
          </a:p>
          <a:p>
            <a:r>
              <a:rPr lang="en-US" altLang="en-US" sz="2400"/>
              <a:t>Records must be kept for 6 years (Rule 8)</a:t>
            </a:r>
            <a:endParaRPr lang="en-GB" altLang="en-US" sz="240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107C48A9-C151-457E-A5E6-672B38A506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94B314B-83FD-4776-8D5C-59BD0DDED0F1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26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AF5A8F-CFB7-4BB6-8414-84C1E05C3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E972643-9A12-4F54-8BD9-211A987E8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Summary – Financial Services Decision Tree (1)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DA1AF89-4796-497A-864C-90872CBF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1950" y="1484313"/>
            <a:ext cx="8928100" cy="464185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b="1"/>
              <a:t>1).	Does it relate to a specified investment?</a:t>
            </a: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No - No financial services problem</a:t>
            </a:r>
          </a:p>
          <a:p>
            <a:pPr marL="0" indent="0">
              <a:buNone/>
            </a:pPr>
            <a:r>
              <a:rPr lang="en-GB" altLang="en-US" sz="2000" b="1"/>
              <a:t>	Yes - Go to Q2</a:t>
            </a:r>
          </a:p>
          <a:p>
            <a:pPr marL="0" indent="0">
              <a:buNone/>
            </a:pPr>
            <a:r>
              <a:rPr lang="en-GB" altLang="en-US" sz="2000"/>
              <a:t> </a:t>
            </a:r>
          </a:p>
          <a:p>
            <a:pPr marL="0" indent="0">
              <a:buNone/>
            </a:pPr>
            <a:r>
              <a:rPr lang="en-GB" altLang="en-US" sz="2000" b="1"/>
              <a:t>2).	Am I being asked to carry out a specified regulated activity?</a:t>
            </a: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(e.g. advising, dealing, arranging, managing, but not generic advice)</a:t>
            </a:r>
          </a:p>
          <a:p>
            <a:pPr marL="0" indent="0">
              <a:buNone/>
            </a:pPr>
            <a:r>
              <a:rPr lang="en-GB" altLang="en-US" sz="2000" b="1"/>
              <a:t>	No - No financial services problem  	</a:t>
            </a:r>
          </a:p>
          <a:p>
            <a:pPr marL="0" indent="0">
              <a:buNone/>
            </a:pPr>
            <a:r>
              <a:rPr lang="en-GB" altLang="en-US" sz="2000" b="1"/>
              <a:t>	Yes - Go to Q3</a:t>
            </a:r>
          </a:p>
          <a:p>
            <a:pPr marL="0" indent="0">
              <a:buNone/>
            </a:pPr>
            <a:endParaRPr lang="en-GB" altLang="en-US" sz="2000"/>
          </a:p>
          <a:p>
            <a:pPr marL="0" indent="0">
              <a:buNone/>
            </a:pPr>
            <a:r>
              <a:rPr lang="en-GB" altLang="en-US" sz="2000" b="1"/>
              <a:t>3).	Is there an exclusion I can use under the RAO? </a:t>
            </a: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(e.g. using authorised person or RAO 70 takeover exclusion)</a:t>
            </a:r>
          </a:p>
          <a:p>
            <a:pPr marL="0" indent="0">
              <a:buNone/>
            </a:pPr>
            <a:r>
              <a:rPr lang="en-GB" altLang="en-US" sz="2000" b="1"/>
              <a:t>	Yes - No financial services problem</a:t>
            </a:r>
          </a:p>
          <a:p>
            <a:pPr marL="0" indent="0">
              <a:buNone/>
            </a:pPr>
            <a:r>
              <a:rPr lang="en-GB" altLang="en-US" sz="2000" b="1"/>
              <a:t>	No - Go to Q4</a:t>
            </a:r>
          </a:p>
          <a:p>
            <a:pPr marL="0" indent="0">
              <a:buNone/>
            </a:pPr>
            <a:r>
              <a:rPr lang="en-GB" altLang="en-US" sz="2000" b="1"/>
              <a:t> </a:t>
            </a:r>
            <a:endParaRPr lang="en-GB" altLang="en-US" sz="200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8908BAE5-3A76-430A-8579-0C409CE63D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6DEA834-87C5-4A96-A76A-C730A123C649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27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82D4A7-97F7-4DF9-99DE-98FC21CB2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837375E-5DFB-474B-AC12-DD357DC54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Summary – Financial Services Decision Tree (2)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59AC097-327C-4575-A726-C608E3484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1950" y="1484313"/>
            <a:ext cx="8928100" cy="464185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b="1"/>
              <a:t>4).	Does the activity meet the basic conditions of exempt regulated 	activities under Rule 2 of the Scope Rules? i.e.</a:t>
            </a:r>
          </a:p>
          <a:p>
            <a:pPr marL="0" indent="0">
              <a:buNone/>
            </a:pPr>
            <a:endParaRPr lang="en-GB" altLang="en-US" sz="1000" b="1"/>
          </a:p>
          <a:p>
            <a:pPr marL="914400" lvl="2" indent="0">
              <a:buNone/>
            </a:pPr>
            <a:r>
              <a:rPr lang="en-GB" altLang="en-US" sz="1600"/>
              <a:t>(i) the activities arise out of, or are complementary to, the provision of a professional service to this particular client; and </a:t>
            </a:r>
          </a:p>
          <a:p>
            <a:pPr marL="914400" lvl="2" indent="0">
              <a:buNone/>
            </a:pPr>
            <a:r>
              <a:rPr lang="en-GB" altLang="en-US" sz="1600"/>
              <a:t>(ii) the manner of provision is incidental; and</a:t>
            </a:r>
          </a:p>
          <a:p>
            <a:pPr marL="0" indent="0">
              <a:buNone/>
            </a:pPr>
            <a:r>
              <a:rPr lang="en-GB" altLang="en-US" sz="1600"/>
              <a:t>	(iii) the firm accounts to the client for any pecuniary reward or other advantage which it 	receives from a third party.</a:t>
            </a:r>
          </a:p>
          <a:p>
            <a:pPr marL="0" indent="0">
              <a:buNone/>
            </a:pPr>
            <a:endParaRPr lang="en-GB" altLang="en-US" sz="800"/>
          </a:p>
          <a:p>
            <a:pPr marL="0" indent="0">
              <a:buNone/>
            </a:pPr>
            <a:r>
              <a:rPr lang="en-GB" altLang="en-US" sz="2000" b="1"/>
              <a:t>	Yes - Go to Question 5 </a:t>
            </a:r>
          </a:p>
          <a:p>
            <a:pPr marL="0" indent="0">
              <a:buNone/>
            </a:pPr>
            <a:r>
              <a:rPr lang="en-GB" altLang="en-US" sz="2000"/>
              <a:t>	No – Obtain full FCA authorisation or do </a:t>
            </a:r>
            <a:r>
              <a:rPr lang="en-GB" altLang="en-US" sz="2000" b="1" u="sng"/>
              <a:t>not</a:t>
            </a:r>
            <a:r>
              <a:rPr lang="en-GB" altLang="en-US" sz="2000"/>
              <a:t> do it</a:t>
            </a:r>
          </a:p>
          <a:p>
            <a:pPr marL="0" indent="0">
              <a:buNone/>
            </a:pPr>
            <a:endParaRPr lang="en-GB" altLang="en-US" sz="800"/>
          </a:p>
          <a:p>
            <a:pPr marL="0" indent="0">
              <a:buNone/>
            </a:pPr>
            <a:r>
              <a:rPr lang="en-GB" altLang="en-US" sz="2000" b="1"/>
              <a:t>5).	Is the activity prohibited under Rule 3 of Scope Rules? </a:t>
            </a: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(E.g. market making) </a:t>
            </a:r>
          </a:p>
          <a:p>
            <a:pPr marL="0" indent="0">
              <a:buNone/>
            </a:pPr>
            <a:r>
              <a:rPr lang="en-GB" altLang="en-US" sz="2000"/>
              <a:t>	Yes – Obtain full FCA authorisation or do </a:t>
            </a:r>
            <a:r>
              <a:rPr lang="en-GB" altLang="en-US" sz="2000" b="1" u="sng"/>
              <a:t>not</a:t>
            </a:r>
            <a:r>
              <a:rPr lang="en-GB" altLang="en-US" sz="2000"/>
              <a:t> do it</a:t>
            </a:r>
          </a:p>
          <a:p>
            <a:pPr marL="0" indent="0">
              <a:buNone/>
            </a:pPr>
            <a:r>
              <a:rPr lang="en-GB" altLang="en-US" sz="2000"/>
              <a:t>	No - Go to question 6</a:t>
            </a:r>
          </a:p>
          <a:p>
            <a:pPr marL="0" indent="0">
              <a:buNone/>
            </a:pPr>
            <a:br>
              <a:rPr lang="en-GB" altLang="en-US" sz="2000" b="1"/>
            </a:br>
            <a:endParaRPr lang="en-GB" altLang="en-US" sz="200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6F37A5-9D93-4E01-8CB6-AF4A45D6C3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D07C2FE-F2C5-4A1C-9C56-462B4400C434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6C5E8E-46D2-49D4-A0EE-7F3478A1E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5FA98CD-9241-4234-8352-0B3D0920B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Summary – Financial Services Decision Tree (3)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5BC54B6-2712-4A16-AF22-5A17AFBC3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1950" y="1916113"/>
            <a:ext cx="8928100" cy="421005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b="1"/>
              <a:t>6).	Is the activity restricted under Rules 4-6 Scope Rules?</a:t>
            </a: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(E.g. advising on securities, providing insurance or offering credit    	agreements)</a:t>
            </a:r>
          </a:p>
          <a:p>
            <a:pPr marL="0" indent="0">
              <a:buNone/>
            </a:pPr>
            <a:endParaRPr lang="en-GB" altLang="en-US" sz="2000" b="1"/>
          </a:p>
          <a:p>
            <a:pPr marL="0" indent="0">
              <a:buNone/>
            </a:pPr>
            <a:r>
              <a:rPr lang="en-GB" altLang="en-US" sz="2000" b="1"/>
              <a:t>	</a:t>
            </a:r>
            <a:r>
              <a:rPr lang="en-GB" altLang="en-US" sz="2000"/>
              <a:t>Yes - Obtain FCA authorisation or do </a:t>
            </a:r>
            <a:r>
              <a:rPr lang="en-GB" altLang="en-US" sz="2000" b="1" u="sng"/>
              <a:t>not</a:t>
            </a:r>
            <a:r>
              <a:rPr lang="en-GB" altLang="en-US" sz="2000"/>
              <a:t> do it.</a:t>
            </a:r>
          </a:p>
          <a:p>
            <a:pPr marL="0" indent="0">
              <a:buNone/>
            </a:pPr>
            <a:endParaRPr lang="en-GB" altLang="en-US" sz="2000"/>
          </a:p>
          <a:p>
            <a:pPr marL="0" indent="0">
              <a:buNone/>
            </a:pPr>
            <a:r>
              <a:rPr lang="en-GB" altLang="en-US" sz="2000"/>
              <a:t>	No - Proceed but ensure that you comply with the Conduct of 	Business Rules.        </a:t>
            </a:r>
          </a:p>
          <a:p>
            <a:pPr marL="0" indent="0">
              <a:buNone/>
            </a:pPr>
            <a:br>
              <a:rPr lang="en-GB" altLang="en-US" sz="2000" b="1"/>
            </a:br>
            <a:endParaRPr lang="en-GB" altLang="en-US" sz="2000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8C8CBCD-7F26-4060-89A8-9841D25591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2988979-A19E-4C08-B836-682A52173EAC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29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57B101-FDD0-4080-92B2-3BDDBFD65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CA46F-1D2F-4D6B-AE4A-C76015F9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89" y="215900"/>
            <a:ext cx="7927975" cy="1284288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Why do LPC students need to know about Financial Services? (2)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332D9D6F-BF59-4DFE-A3CC-03403466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00213"/>
            <a:ext cx="8229600" cy="4425950"/>
          </a:xfrm>
        </p:spPr>
        <p:txBody>
          <a:bodyPr/>
          <a:lstStyle/>
          <a:p>
            <a:r>
              <a:rPr lang="en-GB" altLang="en-US" sz="2000"/>
              <a:t>Financial services are subject to strict legislation.</a:t>
            </a:r>
          </a:p>
          <a:p>
            <a:r>
              <a:rPr lang="en-GB" altLang="en-US" sz="2000"/>
              <a:t>If you contravene financial services law you will have committed a crime. </a:t>
            </a:r>
          </a:p>
          <a:p>
            <a:r>
              <a:rPr lang="en-GB" altLang="en-US" sz="2000"/>
              <a:t>There are very serious consequences for </a:t>
            </a:r>
            <a:r>
              <a:rPr lang="en-GB" altLang="en-US" sz="2000" b="1" u="sng"/>
              <a:t>you</a:t>
            </a:r>
            <a:r>
              <a:rPr lang="en-GB" altLang="en-US" sz="2000"/>
              <a:t> as a trainee solicitor as well as for the firm that employs you.</a:t>
            </a:r>
          </a:p>
          <a:p>
            <a:r>
              <a:rPr lang="en-GB" altLang="en-US" sz="2000"/>
              <a:t>The consequences that you could face include potential imprisonment, fines, liability for damages and disciplinary action for professional misconduct.</a:t>
            </a:r>
          </a:p>
          <a:p>
            <a:r>
              <a:rPr lang="en-GB" altLang="en-US" sz="2000"/>
              <a:t>Therefore before working in a solicitor’s office you </a:t>
            </a:r>
            <a:r>
              <a:rPr lang="en-GB" altLang="en-US" sz="2000" b="1" u="sng"/>
              <a:t>must</a:t>
            </a:r>
            <a:r>
              <a:rPr lang="en-GB" altLang="en-US" sz="2000" u="sng"/>
              <a:t> </a:t>
            </a:r>
            <a:r>
              <a:rPr lang="en-GB" altLang="en-US" sz="2000"/>
              <a:t>know and understand financial services law if you are to avoid these dangers</a:t>
            </a:r>
            <a:r>
              <a:rPr lang="en-GB" altLang="en-US" sz="2000" b="1"/>
              <a:t>.</a:t>
            </a:r>
          </a:p>
          <a:p>
            <a:r>
              <a:rPr lang="en-GB" altLang="en-US" sz="2000"/>
              <a:t>In order to pass the LPC you must pass an exam assessment on professional conduct and regulation which contains questions on financial services, money laundering and conduct.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5CFDAD0-10F2-4D06-9E97-888C089A08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1176856-6EDF-494A-B3F5-DB927DBF76DB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B25E0D-7DA3-45B7-A726-FDF9B5CF5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AB04886-4167-4CDC-8EDA-82DA4036F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US" dirty="0"/>
              <a:t>Financial Promotions (1)</a:t>
            </a:r>
            <a:endParaRPr lang="en-GB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3CDCDE0-4EAE-4CCD-9D11-24621D919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388" y="1484313"/>
            <a:ext cx="8856662" cy="4641850"/>
          </a:xfrm>
        </p:spPr>
        <p:txBody>
          <a:bodyPr/>
          <a:lstStyle/>
          <a:p>
            <a:r>
              <a:rPr lang="en-US" altLang="en-US" sz="2000"/>
              <a:t>What is a financial promotion?</a:t>
            </a:r>
          </a:p>
          <a:p>
            <a:pPr lvl="1"/>
            <a:r>
              <a:rPr lang="en-US" altLang="en-US" sz="2000"/>
              <a:t>Any “Communication of an invitation/inducement to engage in investment activity”- S21 FSMA</a:t>
            </a:r>
          </a:p>
          <a:p>
            <a:pPr lvl="1"/>
            <a:r>
              <a:rPr lang="en-US" altLang="en-US" sz="2000"/>
              <a:t>Note the breadth of definition which covers both real time and non real time communications</a:t>
            </a:r>
          </a:p>
          <a:p>
            <a:pPr lvl="1"/>
            <a:r>
              <a:rPr lang="en-US" altLang="en-US" sz="2000"/>
              <a:t>Real time =interactive communication  e.g. telephone or face to face</a:t>
            </a:r>
          </a:p>
          <a:p>
            <a:pPr lvl="1"/>
            <a:r>
              <a:rPr lang="en-US" altLang="en-US" sz="2000"/>
              <a:t>Non real time = communication that is not interactive e.g. letter or email</a:t>
            </a:r>
          </a:p>
          <a:p>
            <a:r>
              <a:rPr lang="en-US" altLang="en-US" sz="2000"/>
              <a:t>Why are financial promotions important?</a:t>
            </a:r>
          </a:p>
          <a:p>
            <a:pPr lvl="1"/>
            <a:r>
              <a:rPr lang="en-US" altLang="en-US" sz="2000"/>
              <a:t>You must be authorised by the FCA to make a financial promotion or the contents of a non real time communication must be approved by an authorised person </a:t>
            </a:r>
          </a:p>
          <a:p>
            <a:pPr lvl="1"/>
            <a:r>
              <a:rPr lang="en-US" altLang="en-US" sz="2000"/>
              <a:t>Otherwise you commit a criminal offence –S25</a:t>
            </a:r>
            <a:endParaRPr lang="en-GB" altLang="en-US" sz="200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575553F-9ADC-4E32-B99A-0D27A09384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529D2B8-5158-4F1C-B0DD-46C5FAC3B49B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30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94BD82-AED8-4C96-BC4C-ED50B37B5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ED924CC-1A03-4B0E-944B-BCB5E2E05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US" dirty="0"/>
              <a:t>Financial Promotions (2)</a:t>
            </a:r>
            <a:endParaRPr lang="en-GB" dirty="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9DC7D4D-4920-4115-B15C-17F4031B2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are some very limited and narrow exemptions for professionals</a:t>
            </a:r>
          </a:p>
          <a:p>
            <a:pPr lvl="1"/>
            <a:r>
              <a:rPr lang="en-US" altLang="en-US" sz="2400"/>
              <a:t>Real Time Communications (Art 55 Financial    Promotions Order FPO)</a:t>
            </a:r>
          </a:p>
          <a:p>
            <a:pPr lvl="2"/>
            <a:r>
              <a:rPr lang="en-US" altLang="en-US"/>
              <a:t>Note this only covers a real time communication by a solicitor to his own client e.g. a telephone conversation</a:t>
            </a:r>
          </a:p>
          <a:p>
            <a:pPr lvl="1"/>
            <a:r>
              <a:rPr lang="en-US" altLang="en-US" sz="2400"/>
              <a:t>Non Real Time (Art 55A FPO)</a:t>
            </a:r>
          </a:p>
          <a:p>
            <a:pPr lvl="2"/>
            <a:r>
              <a:rPr lang="en-US" altLang="en-US"/>
              <a:t>Note this only protects specific statements in the firm’s own publicity regarding exempt regulated financial services work it undertakes</a:t>
            </a:r>
            <a:endParaRPr lang="en-GB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23173075-1C2B-49B8-9D70-1605AE2F13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900403D-605B-4D34-8F4B-96D70D5739F7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31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3FAE91-E493-4496-A60A-63AFB84B9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457360C-FCF0-467F-85AD-3A36B9E9C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214437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Conclusion: Importance of Financial </a:t>
            </a:r>
            <a:r>
              <a:rPr lang="en-US" sz="3200" dirty="0"/>
              <a:t>S</a:t>
            </a:r>
            <a:r>
              <a:rPr lang="en-GB" sz="3200" dirty="0"/>
              <a:t>ervices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E67BDB2-17CE-4871-B16A-1841D51A8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313" y="2133600"/>
            <a:ext cx="8424862" cy="3962400"/>
          </a:xfrm>
        </p:spPr>
        <p:txBody>
          <a:bodyPr/>
          <a:lstStyle/>
          <a:p>
            <a:r>
              <a:rPr lang="en-US" altLang="en-US" sz="2400"/>
              <a:t>If you work in a solicitor’s office you will inevitably come into contact with financial services issues.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400"/>
              <a:t>If you do not know financial services law thoroughly you risk committing serious criminal offences and being subject to serious civil and professional sanctions.</a:t>
            </a:r>
          </a:p>
          <a:p>
            <a:r>
              <a:rPr lang="en-US" altLang="en-US" sz="2400"/>
              <a:t>Will you be able to avoid the dangers?</a:t>
            </a:r>
          </a:p>
          <a:p>
            <a:r>
              <a:rPr lang="en-US" altLang="en-US" sz="2400"/>
              <a:t>Carry out the preparation for the SGS on financial services.</a:t>
            </a:r>
          </a:p>
          <a:p>
            <a:endParaRPr lang="en-US" altLang="en-US" sz="2800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 </a:t>
            </a:r>
          </a:p>
          <a:p>
            <a:endParaRPr lang="en-GB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CB5B1C63-2E52-4A01-864D-8E6958FB4B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E16F292-6D3E-4583-BFD7-A5860D09D4F9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32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C6D65-393F-437B-8B6E-3F4EAA51E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9B391D9-4B77-4CA9-90B9-CD740DECF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3"/>
            <a:ext cx="8286750" cy="1143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Financial Services – A Brief History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04FD474-1803-4836-A147-009826D62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412875"/>
            <a:ext cx="8928100" cy="467995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altLang="en-US" sz="2000" b="1" dirty="0">
                <a:latin typeface="Arial" charset="0"/>
                <a:cs typeface="Arial" charset="0"/>
              </a:rPr>
              <a:t>Pre 29 April 1988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800" dirty="0">
                <a:latin typeface="Arial" charset="0"/>
                <a:cs typeface="Arial" charset="0"/>
              </a:rPr>
              <a:t>free for all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800" dirty="0">
                <a:latin typeface="Arial" charset="0"/>
                <a:cs typeface="Arial" charset="0"/>
              </a:rPr>
              <a:t>no qualifications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800" dirty="0">
                <a:latin typeface="Arial" charset="0"/>
                <a:cs typeface="Arial" charset="0"/>
              </a:rPr>
              <a:t>resulting scandals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GB" altLang="en-US" sz="18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altLang="en-US" sz="2000" b="1" dirty="0">
                <a:latin typeface="Arial" charset="0"/>
                <a:cs typeface="Arial" charset="0"/>
              </a:rPr>
              <a:t>Financial Services Act 1986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800" dirty="0">
                <a:latin typeface="Arial" charset="0"/>
                <a:cs typeface="Arial" charset="0"/>
              </a:rPr>
              <a:t>Too many regulatory bodies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800" dirty="0">
                <a:latin typeface="Arial" charset="0"/>
                <a:cs typeface="Arial" charset="0"/>
              </a:rPr>
              <a:t>Problems continued e.g. Barings Bank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GB" altLang="en-US" sz="18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altLang="en-US" sz="2000" b="1" dirty="0">
                <a:latin typeface="Arial" charset="0"/>
                <a:cs typeface="Arial" charset="0"/>
              </a:rPr>
              <a:t>Financial Services &amp; Markets Act 2000 (FSMA 2000)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600" dirty="0">
                <a:latin typeface="Arial" charset="0"/>
                <a:cs typeface="Arial" charset="0"/>
              </a:rPr>
              <a:t> Came into force with a super regulator – the FSA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GB" altLang="en-US" sz="16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GB" altLang="en-US" sz="2000" b="1" dirty="0">
                <a:latin typeface="Arial" charset="0"/>
                <a:cs typeface="Arial" charset="0"/>
              </a:rPr>
              <a:t>Financial Services Act 2012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GB" altLang="en-US" sz="1600" dirty="0">
                <a:latin typeface="Arial" charset="0"/>
                <a:cs typeface="Arial" charset="0"/>
              </a:rPr>
              <a:t>After the financial crisis of 2007/08 and major criticisms of the FSA a new regulatory structure was set up. The FSA was abolished and was replaced by a new body known as the Financial Conduct Authority (FCA)</a:t>
            </a:r>
            <a:r>
              <a:rPr lang="en-GB" altLang="en-US" sz="1200" dirty="0">
                <a:latin typeface="Arial" charset="0"/>
                <a:cs typeface="Arial" charset="0"/>
              </a:rPr>
              <a:t> </a:t>
            </a:r>
            <a:endParaRPr lang="en-GB" altLang="en-US" sz="2000" dirty="0">
              <a:latin typeface="Arial" charset="0"/>
              <a:cs typeface="Arial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4F7ECE8F-7775-4230-9CA8-516E69C56C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24B39AB-7FF4-496B-AE5F-97A50CA378B6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E2F80F-1157-435C-AB02-36B39ED05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08E4193-38C2-4E25-8116-A95D91154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Objectives of the legislation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6E6E512-7B9A-44F0-965B-DE3962994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714501"/>
            <a:ext cx="8229600" cy="4411663"/>
          </a:xfrm>
        </p:spPr>
        <p:txBody>
          <a:bodyPr/>
          <a:lstStyle/>
          <a:p>
            <a:r>
              <a:rPr lang="en-GB" altLang="en-US" sz="4000" dirty="0"/>
              <a:t>Protection of consumers</a:t>
            </a:r>
          </a:p>
          <a:p>
            <a:endParaRPr lang="en-GB" altLang="en-US" sz="1200" dirty="0"/>
          </a:p>
          <a:p>
            <a:r>
              <a:rPr lang="en-GB" altLang="en-US" sz="4000" dirty="0"/>
              <a:t>Protecting the integrity of financial services</a:t>
            </a:r>
          </a:p>
          <a:p>
            <a:endParaRPr lang="en-GB" altLang="en-US" sz="1200" dirty="0"/>
          </a:p>
          <a:p>
            <a:r>
              <a:rPr lang="en-GB" altLang="en-US" sz="4000" dirty="0"/>
              <a:t>Promoting effective competition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CC711B5-19EC-4979-A4F0-17C4405669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40CC323-1E4C-4A34-87D5-56419F69747C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2296C8-22BF-40B9-889E-426251A4C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2B1C7833-7078-49A8-BFC1-FD958B3D3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CONSIDERATIONS BEFORE PROVIDING FINANCIAL ADVICE</a:t>
            </a:r>
            <a:endParaRPr lang="en-GB" sz="3200" dirty="0"/>
          </a:p>
        </p:txBody>
      </p:sp>
      <p:sp>
        <p:nvSpPr>
          <p:cNvPr id="13315" name="Rectangle 1027">
            <a:extLst>
              <a:ext uri="{FF2B5EF4-FFF2-40B4-BE49-F238E27FC236}">
                <a16:creationId xmlns:a16="http://schemas.microsoft.com/office/drawing/2014/main" id="{8EDA32A7-628E-4945-BA1D-3AC62FBE6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Have I got the necessary skill, knowledge and competence?  </a:t>
            </a:r>
          </a:p>
          <a:p>
            <a:r>
              <a:rPr lang="en-US" altLang="en-US"/>
              <a:t>What am I permitted to do under the Financial Services Legislation / Solicitors Regulation Authority Rules?</a:t>
            </a:r>
          </a:p>
          <a:p>
            <a:r>
              <a:rPr lang="en-US" altLang="en-US"/>
              <a:t>What am I not allowed to do under Financial Services Legislation / Solicitors Regulation Authority Rules?</a:t>
            </a: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275C7277-1557-48F8-B9BA-196D831848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AA47EF9C-1A1F-4D17-8B56-9DE35BF02192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6D4EFC-BC43-4081-9DC2-32933B0A7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DA95770-7651-4BE1-8732-8E7938050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14313"/>
            <a:ext cx="8215312" cy="1143000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FINANCIAL SERVICES PRIMARY SOURCES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C574154-062D-4035-8D12-DC22156CB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288" y="1981200"/>
            <a:ext cx="874871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altLang="en-US" sz="2800" dirty="0"/>
              <a:t>Financial Services and Markets Act 2000 </a:t>
            </a:r>
          </a:p>
          <a:p>
            <a:pPr>
              <a:lnSpc>
                <a:spcPct val="90000"/>
              </a:lnSpc>
              <a:defRPr/>
            </a:pPr>
            <a:r>
              <a:rPr lang="en-GB" altLang="en-US" sz="2800" dirty="0"/>
              <a:t>FSMA 2000 (Regulated Activities) Order 2001 </a:t>
            </a:r>
            <a:endParaRPr lang="en-US" altLang="en-US" sz="2800" dirty="0"/>
          </a:p>
          <a:p>
            <a:pPr>
              <a:lnSpc>
                <a:spcPct val="90000"/>
              </a:lnSpc>
              <a:defRPr/>
            </a:pPr>
            <a:r>
              <a:rPr lang="en-GB" altLang="en-US" sz="2800" dirty="0"/>
              <a:t>Solicitor’s Financial Services (Scope) Rules </a:t>
            </a:r>
            <a:r>
              <a:rPr lang="en-US" altLang="en-US" sz="2000" dirty="0"/>
              <a:t>see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sz="1600" u="sng" dirty="0">
                <a:hlinkClick r:id="rId4"/>
              </a:rPr>
              <a:t>https://www.sra.org.uk/solicitors/standards-regulations/financial-services-scope-rules/</a:t>
            </a:r>
            <a:endParaRPr lang="en-GB" sz="1600" u="sng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n-US" sz="2000" dirty="0"/>
          </a:p>
          <a:p>
            <a:pPr>
              <a:lnSpc>
                <a:spcPct val="90000"/>
              </a:lnSpc>
              <a:defRPr/>
            </a:pPr>
            <a:r>
              <a:rPr lang="en-GB" altLang="en-US" sz="2800" dirty="0"/>
              <a:t>Solicitor’s Financial Services (Conduct of Business) Rules </a:t>
            </a:r>
            <a:r>
              <a:rPr lang="en-US" altLang="en-US" sz="2000" dirty="0"/>
              <a:t>see </a:t>
            </a:r>
            <a:r>
              <a:rPr lang="en-GB" sz="1600" u="sng" dirty="0">
                <a:hlinkClick r:id="rId5"/>
              </a:rPr>
              <a:t>https://www.sra.org.uk/solicitors/standards-regulations/financial-services-conduct-business-rules/</a:t>
            </a:r>
            <a:r>
              <a:rPr lang="en-GB" sz="1600" dirty="0"/>
              <a:t> </a:t>
            </a:r>
            <a:endParaRPr lang="en-US" altLang="en-US" sz="1600" dirty="0"/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FSMA 2000 (Financial Promotions) Order 2001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Financial Services Act 2012</a:t>
            </a:r>
            <a:endParaRPr lang="en-GB" altLang="en-US" sz="2800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D4D4AF7-EF25-427A-8664-67C70121CB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857CE0C-5496-4987-9A56-43549177C7E6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7BFBF-A563-4F7F-A493-E8E91476D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E35EC9F-9808-4AB4-81FA-6FC3241FB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7089" y="215900"/>
            <a:ext cx="7927975" cy="1284288"/>
          </a:xfrm>
        </p:spPr>
        <p:txBody>
          <a:bodyPr/>
          <a:lstStyle/>
          <a:p>
            <a:pPr>
              <a:defRPr/>
            </a:pPr>
            <a:r>
              <a:rPr lang="en-GB" dirty="0"/>
              <a:t>What is the General Prohibition?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ECFEAFA-292C-46C0-9ED8-4B0BAF75E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8213" y="2349501"/>
            <a:ext cx="7772400" cy="2879725"/>
          </a:xfrm>
        </p:spPr>
        <p:txBody>
          <a:bodyPr/>
          <a:lstStyle/>
          <a:p>
            <a:r>
              <a:rPr lang="en-GB" altLang="en-US"/>
              <a:t>S19 FSMA 2000 prohibits a person from carrying on a regulated activity unless that person is authorised by the FCA or is an exempt person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E7ABEA7-1C01-4B6F-8B8C-454C56904D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835607C-3207-4B36-BA0E-0A1CEB77901D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3A86A-2EBB-475E-A118-577062EE2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42AD757-52BF-4E52-BD23-5C8D7C537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214314"/>
            <a:ext cx="8286750" cy="1127125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FSMA 2000: What are the Sanctions for Breach of the General Prohibition?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F3A2DA2-F247-4C3C-B3FF-1CB529F38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916114"/>
            <a:ext cx="7772400" cy="3889375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S23 criminal offence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prison (up to 2 years) on indictment / fine</a:t>
            </a:r>
          </a:p>
          <a:p>
            <a:pPr marL="457200" lvl="1" indent="0">
              <a:buNone/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S26/28 civil consequences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agreement is unenforceable</a:t>
            </a:r>
          </a:p>
          <a:p>
            <a:pPr lvl="1">
              <a:buFont typeface="Arial" charset="0"/>
              <a:buChar char="–"/>
              <a:defRPr/>
            </a:pPr>
            <a:r>
              <a:rPr lang="en-GB" altLang="en-US" dirty="0">
                <a:latin typeface="Arial" charset="0"/>
                <a:cs typeface="Arial" charset="0"/>
              </a:rPr>
              <a:t>liability to pay compensation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30D2F4A0-D423-4B8E-A2EF-3D92CBE077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AC787BB-3ADC-4DAE-A7D4-10C034C6223D}" type="slidenum">
              <a:rPr lang="en-GB" altLang="en-US" sz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9</a:t>
            </a:fld>
            <a:endParaRPr lang="en-GB" altLang="en-US" sz="1200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0920A7-F482-40DC-8849-46DBFDF74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2033</Words>
  <Application>Microsoft Office PowerPoint</Application>
  <PresentationFormat>Widescreen</PresentationFormat>
  <Paragraphs>262</Paragraphs>
  <Slides>32</Slides>
  <Notes>0</Notes>
  <HiddenSlides>0</HiddenSlides>
  <MMClips>31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Wingdings</vt:lpstr>
      <vt:lpstr>1_Office Theme</vt:lpstr>
      <vt:lpstr>Photo Editor Photo</vt:lpstr>
      <vt:lpstr>PowerPoint Presentation</vt:lpstr>
      <vt:lpstr>Why do LPC students need to know about Financial Services? (1)</vt:lpstr>
      <vt:lpstr>Why do LPC students need to know about Financial Services? (2)</vt:lpstr>
      <vt:lpstr>Financial Services – A Brief History</vt:lpstr>
      <vt:lpstr>Objectives of the legislation</vt:lpstr>
      <vt:lpstr>CONSIDERATIONS BEFORE PROVIDING FINANCIAL ADVICE</vt:lpstr>
      <vt:lpstr>FINANCIAL SERVICES PRIMARY SOURCES</vt:lpstr>
      <vt:lpstr>What is the General Prohibition?</vt:lpstr>
      <vt:lpstr>FSMA 2000: What are the Sanctions for Breach of the General Prohibition?</vt:lpstr>
      <vt:lpstr>When is authorisation required?</vt:lpstr>
      <vt:lpstr>Is the product a specified investment?   </vt:lpstr>
      <vt:lpstr>Is the activity a specified regulated activity (1)?</vt:lpstr>
      <vt:lpstr>Is the activity a specified regulated activity (2)?</vt:lpstr>
      <vt:lpstr>Do any exclusions apply? (1)</vt:lpstr>
      <vt:lpstr>Do any exclusions apply? (2)</vt:lpstr>
      <vt:lpstr>Do any exclusions apply? (3)</vt:lpstr>
      <vt:lpstr>Do Solicitors need FCA authorisation?</vt:lpstr>
      <vt:lpstr>S327 Conditions</vt:lpstr>
      <vt:lpstr>Regulatory framework: Who supervises firms?</vt:lpstr>
      <vt:lpstr>The Scope Rules</vt:lpstr>
      <vt:lpstr>The Scope Rules – Rule 2 - Basic Conditions (1)</vt:lpstr>
      <vt:lpstr>The Scope Rules – Rule 2 - Basic Conditions (2)</vt:lpstr>
      <vt:lpstr>The Scope Rules – Activities Prohibited by Rule 3</vt:lpstr>
      <vt:lpstr>The Scope Rules Rule 4,5 and 6 - Restrictions</vt:lpstr>
      <vt:lpstr>BREACH OF THE SCOPE RULES </vt:lpstr>
      <vt:lpstr>Solicitors’ Financial Services (Conduct of Business) Rules 2001</vt:lpstr>
      <vt:lpstr>Summary – Financial Services Decision Tree (1)</vt:lpstr>
      <vt:lpstr>Summary – Financial Services Decision Tree (2)</vt:lpstr>
      <vt:lpstr>Summary – Financial Services Decision Tree (3)</vt:lpstr>
      <vt:lpstr>Financial Promotions (1)</vt:lpstr>
      <vt:lpstr>Financial Promotions (2)</vt:lpstr>
      <vt:lpstr>Conclusion: Importance of Financial Services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Pina McAleer</dc:creator>
  <cp:lastModifiedBy>Pina McAleer</cp:lastModifiedBy>
  <cp:revision>7</cp:revision>
  <dcterms:created xsi:type="dcterms:W3CDTF">2020-09-08T08:32:27Z</dcterms:created>
  <dcterms:modified xsi:type="dcterms:W3CDTF">2021-06-16T08:55:18Z</dcterms:modified>
</cp:coreProperties>
</file>