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9" r:id="rId3"/>
    <p:sldId id="260" r:id="rId4"/>
    <p:sldId id="261" r:id="rId5"/>
    <p:sldId id="27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B8DB8-8C40-403D-94B3-A5E9F2904B39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02B07-C42C-4A5C-85A2-11D19A44E3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065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AAA1F-696B-4B13-A188-901C0817D07D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D1ED7-79B4-4DF1-8E1F-3E30B01C74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24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818C0-2638-4B58-BC92-714AABD1BED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86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BA32-9802-4A9C-8A81-F69723DD7931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57A7-49AC-470E-8F27-4F7C207B99F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" y="195221"/>
            <a:ext cx="22193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16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BA32-9802-4A9C-8A81-F69723DD7931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57A7-49AC-470E-8F27-4F7C207B99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370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BA32-9802-4A9C-8A81-F69723DD7931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57A7-49AC-470E-8F27-4F7C207B99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65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BA32-9802-4A9C-8A81-F69723DD7931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57A7-49AC-470E-8F27-4F7C207B99F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40" y="365125"/>
            <a:ext cx="22193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9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BA32-9802-4A9C-8A81-F69723DD7931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57A7-49AC-470E-8F27-4F7C207B99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564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BA32-9802-4A9C-8A81-F69723DD7931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57A7-49AC-470E-8F27-4F7C207B99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3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BA32-9802-4A9C-8A81-F69723DD7931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57A7-49AC-470E-8F27-4F7C207B99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793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BA32-9802-4A9C-8A81-F69723DD7931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57A7-49AC-470E-8F27-4F7C207B99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09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BA32-9802-4A9C-8A81-F69723DD7931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57A7-49AC-470E-8F27-4F7C207B99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34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BA32-9802-4A9C-8A81-F69723DD7931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57A7-49AC-470E-8F27-4F7C207B99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20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BA32-9802-4A9C-8A81-F69723DD7931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57A7-49AC-470E-8F27-4F7C207B99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52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6BA32-9802-4A9C-8A81-F69723DD7931}" type="datetimeFigureOut">
              <a:rPr lang="en-GB" smtClean="0"/>
              <a:t>27/09/2022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C57A7-49AC-470E-8F27-4F7C207B99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50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44432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Leicester De Montfort Law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66795"/>
            <a:ext cx="9144000" cy="3191005"/>
          </a:xfrm>
        </p:spPr>
        <p:txBody>
          <a:bodyPr/>
          <a:lstStyle/>
          <a:p>
            <a:endParaRPr lang="en-GB" dirty="0"/>
          </a:p>
          <a:p>
            <a:r>
              <a:rPr lang="en-GB" sz="4000" b="1" dirty="0"/>
              <a:t>Lecture 2 Part 3</a:t>
            </a:r>
          </a:p>
          <a:p>
            <a:r>
              <a:rPr lang="en-GB" sz="3600" b="1" dirty="0">
                <a:solidFill>
                  <a:prstClr val="black"/>
                </a:solidFill>
              </a:rPr>
              <a:t>Civil Litigation – </a:t>
            </a:r>
            <a:r>
              <a:rPr lang="en-GB" altLang="en-US" sz="3600" b="1" dirty="0">
                <a:cs typeface="Arial" panose="020B0604020202020204" pitchFamily="34" charset="0"/>
              </a:rPr>
              <a:t>Commencing Proceedings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8094" y="5842462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C24C3B-F6E3-4A6F-879C-AB2032F02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900" y="4165600"/>
            <a:ext cx="56896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01"/>
    </mc:Choice>
    <mc:Fallback xmlns="">
      <p:transition spd="slow" advTm="3440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	Statements of Truth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1937"/>
            <a:ext cx="10515600" cy="4960938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dirty="0">
                <a:latin typeface="Calibri" panose="020F0502020204030204" pitchFamily="34" charset="0"/>
              </a:rPr>
              <a:t>The rules governing statements of truth are set out in </a:t>
            </a:r>
            <a:r>
              <a:rPr lang="en-GB" altLang="en-US" u="sng" dirty="0">
                <a:latin typeface="Calibri" panose="020F0502020204030204" pitchFamily="34" charset="0"/>
              </a:rPr>
              <a:t>CPR 22.</a:t>
            </a:r>
          </a:p>
          <a:p>
            <a:r>
              <a:rPr lang="en-GB" altLang="en-US" dirty="0">
                <a:latin typeface="Calibri" panose="020F0502020204030204" pitchFamily="34" charset="0"/>
              </a:rPr>
              <a:t>Where the statement of truth is </a:t>
            </a:r>
            <a:r>
              <a:rPr lang="en-GB" altLang="en-US" b="1" dirty="0">
                <a:latin typeface="Calibri" panose="020F0502020204030204" pitchFamily="34" charset="0"/>
              </a:rPr>
              <a:t>signed by the client </a:t>
            </a:r>
            <a:r>
              <a:rPr lang="en-GB" altLang="en-US" dirty="0">
                <a:latin typeface="Calibri" panose="020F0502020204030204" pitchFamily="34" charset="0"/>
              </a:rPr>
              <a:t>(which is best practice): </a:t>
            </a:r>
          </a:p>
          <a:p>
            <a:pPr marL="0" indent="0" algn="ctr">
              <a:buNone/>
            </a:pPr>
            <a:r>
              <a:rPr lang="en-GB" i="1" dirty="0"/>
              <a:t>I believe that the facts stated in this [name document] are true. I understand that proceedings for contempt of court may be brought against anyone who makes, or causes to be made, a false statement in a document verified by a statement of truth without an honest belief in its truth.</a:t>
            </a:r>
            <a:endParaRPr lang="en-GB" altLang="en-US" i="1" dirty="0">
              <a:latin typeface="Calibri" panose="020F0502020204030204" pitchFamily="34" charset="0"/>
            </a:endParaRPr>
          </a:p>
          <a:p>
            <a:r>
              <a:rPr lang="en-GB" altLang="en-US" dirty="0">
                <a:latin typeface="Calibri" panose="020F0502020204030204" pitchFamily="34" charset="0"/>
              </a:rPr>
              <a:t>Where the statement of truth is </a:t>
            </a:r>
            <a:r>
              <a:rPr lang="en-GB" altLang="en-US" b="1" dirty="0">
                <a:latin typeface="Calibri" panose="020F0502020204030204" pitchFamily="34" charset="0"/>
              </a:rPr>
              <a:t>signed by the legal advisor</a:t>
            </a:r>
            <a:r>
              <a:rPr lang="en-GB" altLang="en-US" dirty="0">
                <a:latin typeface="Calibri" panose="020F0502020204030204" pitchFamily="34" charset="0"/>
              </a:rPr>
              <a:t>: </a:t>
            </a:r>
          </a:p>
          <a:p>
            <a:pPr marL="0" indent="0" algn="ctr">
              <a:buNone/>
            </a:pPr>
            <a:r>
              <a:rPr lang="en-GB" altLang="en-US" i="1" dirty="0">
                <a:latin typeface="Calibri" panose="020F0502020204030204" pitchFamily="34" charset="0"/>
              </a:rPr>
              <a:t>T</a:t>
            </a:r>
            <a:r>
              <a:rPr lang="en-GB" i="1" dirty="0"/>
              <a:t>he [name of party] believes that the facts stated in this [name document] are true. I understand that proceedings for contempt of court may be brought against anyone who makes, or causes to be made, a false statement in a document verified by a statement of truth without an honest belief in its truth.</a:t>
            </a:r>
          </a:p>
          <a:p>
            <a:endParaRPr lang="en-GB" altLang="en-US" b="1" dirty="0"/>
          </a:p>
          <a:p>
            <a:endParaRPr lang="en-GB" dirty="0"/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165B383-F9AE-3645-8228-F887AD4D6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1816" y="5932169"/>
            <a:ext cx="708343" cy="70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0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	Particulars of Claim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latin typeface="Calibri" panose="020F0502020204030204" pitchFamily="34" charset="0"/>
              </a:rPr>
              <a:t>There is no set length of a particulars of claim. In simple straight forward matters they will be short, in very complex commercial matters they will be a number of pages.</a:t>
            </a:r>
          </a:p>
          <a:p>
            <a:r>
              <a:rPr lang="en-GB" altLang="en-US" dirty="0">
                <a:latin typeface="Calibri" panose="020F0502020204030204" pitchFamily="34" charset="0"/>
              </a:rPr>
              <a:t>The particulars of claim can be contained within or attached to claim form or served within 14 days of claim form being served.</a:t>
            </a:r>
          </a:p>
          <a:p>
            <a:r>
              <a:rPr lang="en-GB" altLang="en-US" dirty="0">
                <a:latin typeface="Calibri" panose="020F0502020204030204" pitchFamily="34" charset="0"/>
              </a:rPr>
              <a:t>The particulars of claim and claim form constitutes the claimant’s statement of case.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	Issuing Proceedings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latin typeface="Calibri" panose="020F0502020204030204" pitchFamily="34" charset="0"/>
              </a:rPr>
              <a:t>Copies of claim form and particulars of claim are posted to the court with the relevant court fee.</a:t>
            </a:r>
          </a:p>
          <a:p>
            <a:r>
              <a:rPr lang="en-GB" altLang="en-US" dirty="0">
                <a:latin typeface="Calibri" panose="020F0502020204030204" pitchFamily="34" charset="0"/>
              </a:rPr>
              <a:t>The following may also need to be sent to the court with the claim form and particulars of claim: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Legal aid certificate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Suitability certificate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Medical report(s) and a schedule of loss. </a:t>
            </a:r>
          </a:p>
          <a:p>
            <a:r>
              <a:rPr lang="en-GB" altLang="en-US" dirty="0">
                <a:latin typeface="Calibri" panose="020F0502020204030204" pitchFamily="34" charset="0"/>
              </a:rPr>
              <a:t>The court issues the documents.</a:t>
            </a:r>
          </a:p>
          <a:p>
            <a:r>
              <a:rPr lang="en-GB" altLang="en-US" dirty="0">
                <a:latin typeface="Calibri" panose="020F0502020204030204" pitchFamily="34" charset="0"/>
              </a:rPr>
              <a:t>Service is usually by the court by 1</a:t>
            </a:r>
            <a:r>
              <a:rPr lang="en-GB" altLang="en-US" baseline="30000" dirty="0">
                <a:latin typeface="Calibri" panose="020F0502020204030204" pitchFamily="34" charset="0"/>
              </a:rPr>
              <a:t>st</a:t>
            </a:r>
            <a:r>
              <a:rPr lang="en-GB" altLang="en-US" dirty="0">
                <a:latin typeface="Calibri" panose="020F0502020204030204" pitchFamily="34" charset="0"/>
              </a:rPr>
              <a:t> class post.</a:t>
            </a:r>
          </a:p>
          <a:p>
            <a:endParaRPr lang="en-GB" dirty="0"/>
          </a:p>
        </p:txBody>
      </p:sp>
      <p:pic>
        <p:nvPicPr>
          <p:cNvPr id="5" name="Audio Recording 10 Sep 2021 at 17:04:23" descr="Audio Recording 10 Sep 2021 at 17:04:23">
            <a:hlinkClick r:id="" action="ppaction://media"/>
            <a:extLst>
              <a:ext uri="{FF2B5EF4-FFF2-40B4-BE49-F238E27FC236}">
                <a16:creationId xmlns:a16="http://schemas.microsoft.com/office/drawing/2014/main" id="{9FCB33CB-4DAA-D441-A3E9-C8616BF74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3631" y="5499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4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	Service of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u="sng" dirty="0">
                <a:latin typeface="Calibri" panose="020F0502020204030204" pitchFamily="34" charset="0"/>
              </a:rPr>
              <a:t>CPR 6 </a:t>
            </a:r>
            <a:r>
              <a:rPr lang="en-GB" altLang="en-US" dirty="0">
                <a:latin typeface="Calibri" panose="020F0502020204030204" pitchFamily="34" charset="0"/>
              </a:rPr>
              <a:t>sets </a:t>
            </a:r>
            <a:r>
              <a:rPr lang="en-GB" altLang="en-US">
                <a:latin typeface="Calibri" panose="020F0502020204030204" pitchFamily="34" charset="0"/>
              </a:rPr>
              <a:t>out the</a:t>
            </a:r>
            <a:r>
              <a:rPr lang="en-GB" altLang="en-US" dirty="0">
                <a:latin typeface="Calibri" panose="020F0502020204030204" pitchFamily="34" charset="0"/>
              </a:rPr>
              <a:t>: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Methods of serving documents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Possible places for service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The parties to be served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Deemed dates of service</a:t>
            </a:r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1346" y="6007100"/>
            <a:ext cx="609600" cy="609600"/>
          </a:xfrm>
          <a:prstGeom prst="rect">
            <a:avLst/>
          </a:prstGeom>
        </p:spPr>
      </p:pic>
      <p:pic>
        <p:nvPicPr>
          <p:cNvPr id="4098" name="Picture 2" descr="Serving Divorce Papers | Seattle Divorce Services | Divorce Attorney">
            <a:extLst>
              <a:ext uri="{FF2B5EF4-FFF2-40B4-BE49-F238E27FC236}">
                <a16:creationId xmlns:a16="http://schemas.microsoft.com/office/drawing/2014/main" id="{F8B8A9EA-176E-4623-81E0-22634D45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466" y="2004969"/>
            <a:ext cx="4596880" cy="258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56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	Which Court?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2400" dirty="0">
                <a:latin typeface="Calibri" panose="020F0502020204030204" pitchFamily="34" charset="0"/>
              </a:rPr>
              <a:t>Civil litigation claims are generally issued at the County Court or at the High Court.</a:t>
            </a:r>
          </a:p>
          <a:p>
            <a:r>
              <a:rPr lang="en-GB" altLang="en-US" sz="2400" dirty="0">
                <a:latin typeface="Calibri" panose="020F0502020204030204" pitchFamily="34" charset="0"/>
              </a:rPr>
              <a:t>Claims that are valued over £100,000 (or over £50,000 if it is a PI or CN claim) should be issued at the High Court.</a:t>
            </a:r>
          </a:p>
          <a:p>
            <a:r>
              <a:rPr lang="en-GB" altLang="en-US" sz="2400" dirty="0">
                <a:latin typeface="Calibri" panose="020F0502020204030204" pitchFamily="34" charset="0"/>
              </a:rPr>
              <a:t>Claims below the above values should be issued at the County Court.</a:t>
            </a:r>
          </a:p>
          <a:p>
            <a:r>
              <a:rPr lang="en-US" altLang="en-US" sz="2400" dirty="0">
                <a:latin typeface="Calibri" panose="020F0502020204030204" pitchFamily="34" charset="0"/>
              </a:rPr>
              <a:t>When calculating the value of a claim the following should be disregarded: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</a:rPr>
              <a:t>Interest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</a:rPr>
              <a:t>Costs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</a:rPr>
              <a:t>Potential contributory negligence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</a:rPr>
              <a:t>Potential counterclaims/setoffs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600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7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	The High Court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latin typeface="Calibri" panose="020F0502020204030204" pitchFamily="34" charset="0"/>
              </a:rPr>
              <a:t>The High Court has three divisions: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Family Division 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Chancery Division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Kings Bench Division</a:t>
            </a:r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8E189F-2B0E-4815-A2E2-A425A612F6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5655" y="5856011"/>
            <a:ext cx="609600" cy="609600"/>
          </a:xfrm>
          <a:prstGeom prst="rect">
            <a:avLst/>
          </a:prstGeom>
        </p:spPr>
      </p:pic>
      <p:pic>
        <p:nvPicPr>
          <p:cNvPr id="1026" name="Picture 2" descr="High Court judge left unimpressed after barristers spoke too quickly -  Legal Cheek">
            <a:extLst>
              <a:ext uri="{FF2B5EF4-FFF2-40B4-BE49-F238E27FC236}">
                <a16:creationId xmlns:a16="http://schemas.microsoft.com/office/drawing/2014/main" id="{B2400AD4-9609-49BC-AABA-589B650B6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461" y="2178006"/>
            <a:ext cx="4720730" cy="250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2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	Commencing Proceedings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664075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dirty="0">
                <a:latin typeface="Calibri" panose="020F0502020204030204" pitchFamily="34" charset="0"/>
              </a:rPr>
              <a:t>To commence proceedings a claim form needs to be completed and submitted. In most cases this will be a form N1. </a:t>
            </a:r>
          </a:p>
          <a:p>
            <a:r>
              <a:rPr lang="en-GB" altLang="en-US" u="sng" dirty="0">
                <a:latin typeface="Calibri" panose="020F0502020204030204" pitchFamily="34" charset="0"/>
              </a:rPr>
              <a:t>CPR 16.2</a:t>
            </a:r>
            <a:r>
              <a:rPr lang="en-GB" altLang="en-US" dirty="0">
                <a:latin typeface="Calibri" panose="020F0502020204030204" pitchFamily="34" charset="0"/>
              </a:rPr>
              <a:t>  sets out the contents of the claim form and other statements of case. </a:t>
            </a:r>
          </a:p>
          <a:p>
            <a:r>
              <a:rPr lang="en-GB" altLang="en-US" dirty="0">
                <a:latin typeface="Calibri" panose="020F0502020204030204" pitchFamily="34" charset="0"/>
              </a:rPr>
              <a:t>The claim form sets out: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Court – HC or CC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Parties – names and addresses 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Brief details of claim and remedy sought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Statement of value 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Particulars of claim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Statement of truth 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Fees and costs.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883593"/>
            <a:ext cx="609600" cy="609600"/>
          </a:xfrm>
          <a:prstGeom prst="rect">
            <a:avLst/>
          </a:prstGeom>
        </p:spPr>
      </p:pic>
      <p:pic>
        <p:nvPicPr>
          <p:cNvPr id="6" name="Picture 2" descr="Form N1 Download Fillable PDF or Fill Online Claim Form (Cpr Part 7) United  Kingdom | Templateroller">
            <a:extLst>
              <a:ext uri="{FF2B5EF4-FFF2-40B4-BE49-F238E27FC236}">
                <a16:creationId xmlns:a16="http://schemas.microsoft.com/office/drawing/2014/main" id="{6380882E-0022-4E95-89B3-F3022155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72" y="2961670"/>
            <a:ext cx="2848324" cy="374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24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A678-7A33-4B38-8B94-BDCE9614B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Form N1 Download Fillable PDF or Fill Online Claim Form (Cpr Part 7) United  Kingdom | Templateroller">
            <a:extLst>
              <a:ext uri="{FF2B5EF4-FFF2-40B4-BE49-F238E27FC236}">
                <a16:creationId xmlns:a16="http://schemas.microsoft.com/office/drawing/2014/main" id="{AB1A0531-783F-4D80-83E6-CD8FA174F6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2810669"/>
            <a:ext cx="18097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18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	Parties to the Proceedings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latin typeface="Calibri" panose="020F0502020204030204" pitchFamily="34" charset="0"/>
              </a:rPr>
              <a:t>The parties may be: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Individuals: sue/are sued in their own name provided that they are over 18 and are of sound mind.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Partnerships: sue/are sued either in the firm’s name or by naming the individual partners.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Sole Traders: sue/ are sued in the business owners name, or the business owners name t/a business name. 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Companies : sue/are sued in the company name.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872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8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	Litigation Friend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latin typeface="Calibri" panose="020F0502020204030204" pitchFamily="34" charset="0"/>
              </a:rPr>
              <a:t>A child or a protected party must have a litigation friend to conduct proceedings on their behalf under </a:t>
            </a:r>
            <a:r>
              <a:rPr lang="en-GB" altLang="en-US" u="sng" dirty="0">
                <a:latin typeface="Calibri" panose="020F0502020204030204" pitchFamily="34" charset="0"/>
              </a:rPr>
              <a:t>CPR 21.2</a:t>
            </a:r>
            <a:r>
              <a:rPr lang="en-GB" altLang="en-US" dirty="0">
                <a:latin typeface="Calibri" panose="020F0502020204030204" pitchFamily="34" charset="0"/>
              </a:rPr>
              <a:t>.</a:t>
            </a:r>
          </a:p>
          <a:p>
            <a:r>
              <a:rPr lang="en-GB" altLang="en-US" dirty="0">
                <a:latin typeface="Calibri" panose="020F0502020204030204" pitchFamily="34" charset="0"/>
              </a:rPr>
              <a:t>A child means a party that is under the age of 18.</a:t>
            </a:r>
          </a:p>
          <a:p>
            <a:r>
              <a:rPr lang="en-GB" altLang="en-US" dirty="0">
                <a:latin typeface="Calibri" panose="020F0502020204030204" pitchFamily="34" charset="0"/>
              </a:rPr>
              <a:t>A protected party means a party that lacks mental capacity to conduct the proceedings.</a:t>
            </a:r>
          </a:p>
          <a:p>
            <a:r>
              <a:rPr lang="en-GB" altLang="en-US" dirty="0">
                <a:latin typeface="Calibri" panose="020F0502020204030204" pitchFamily="34" charset="0"/>
              </a:rPr>
              <a:t>The litigation friend will usually be a parent, guardian or a person appointed under </a:t>
            </a:r>
            <a:r>
              <a:rPr lang="en-GB" altLang="en-US" u="sng" dirty="0">
                <a:latin typeface="Calibri" panose="020F0502020204030204" pitchFamily="34" charset="0"/>
              </a:rPr>
              <a:t>Mental Health Act 2005.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3527" y="5820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4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	Litigation Friend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>
                <a:latin typeface="Calibri" panose="020F0502020204030204" pitchFamily="34" charset="0"/>
              </a:rPr>
              <a:t>A litigation friend must file and serve a certificate of suitability which states that the litigation friend: </a:t>
            </a:r>
          </a:p>
          <a:p>
            <a:pPr lvl="1"/>
            <a:r>
              <a:rPr lang="en-US" altLang="en-US" sz="2800" dirty="0">
                <a:latin typeface="Calibri" panose="020F0502020204030204" pitchFamily="34" charset="0"/>
              </a:rPr>
              <a:t>consents to act</a:t>
            </a:r>
          </a:p>
          <a:p>
            <a:pPr lvl="1"/>
            <a:r>
              <a:rPr lang="en-US" altLang="en-US" sz="2800" dirty="0">
                <a:latin typeface="Calibri" panose="020F0502020204030204" pitchFamily="34" charset="0"/>
              </a:rPr>
              <a:t>knows or believes that the party is a child/ lacks capacity to conduct the proceedings	</a:t>
            </a:r>
          </a:p>
          <a:p>
            <a:pPr lvl="1"/>
            <a:r>
              <a:rPr lang="en-US" altLang="en-US" sz="2800" dirty="0">
                <a:latin typeface="Calibri" panose="020F0502020204030204" pitchFamily="34" charset="0"/>
              </a:rPr>
              <a:t>in the case of a party wo lacks capacity (more commonly referred to as a protected party), the grounds of his belief and if his belief is based upon a qualified expert </a:t>
            </a:r>
          </a:p>
          <a:p>
            <a:pPr lvl="1"/>
            <a:r>
              <a:rPr lang="en-US" altLang="en-US" sz="2800" dirty="0">
                <a:latin typeface="Calibri" panose="020F0502020204030204" pitchFamily="34" charset="0"/>
              </a:rPr>
              <a:t>can fairly and competently conduct proceedings and has no adverse interest</a:t>
            </a:r>
          </a:p>
          <a:p>
            <a:pPr lvl="1"/>
            <a:r>
              <a:rPr lang="en-US" altLang="en-US" sz="2800" dirty="0">
                <a:latin typeface="Calibri" panose="020F0502020204030204" pitchFamily="34" charset="0"/>
              </a:rPr>
              <a:t> undertakes to pay costs.</a:t>
            </a:r>
            <a:endParaRPr lang="en-GB" altLang="en-US" sz="2800" dirty="0">
              <a:latin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1346" y="570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1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		Statement of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9729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en-GB" altLang="en-US" dirty="0">
                <a:latin typeface="Calibri" panose="020F0502020204030204" pitchFamily="34" charset="0"/>
              </a:rPr>
              <a:t>A statement of value must be provided as per </a:t>
            </a:r>
            <a:r>
              <a:rPr lang="en-GB" altLang="en-US" u="sng" dirty="0">
                <a:latin typeface="Calibri" panose="020F0502020204030204" pitchFamily="34" charset="0"/>
              </a:rPr>
              <a:t>CPR 16.3.</a:t>
            </a:r>
          </a:p>
          <a:p>
            <a:r>
              <a:rPr lang="en-GB" altLang="en-US" dirty="0">
                <a:latin typeface="Calibri" panose="020F0502020204030204" pitchFamily="34" charset="0"/>
              </a:rPr>
              <a:t>The purpose is to enable the court to allocate the case to appropriate track</a:t>
            </a:r>
          </a:p>
          <a:p>
            <a:r>
              <a:rPr lang="en-GB" altLang="en-US" dirty="0">
                <a:latin typeface="Calibri" panose="020F0502020204030204" pitchFamily="34" charset="0"/>
              </a:rPr>
              <a:t>Statement must: 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Specify the precise amount claimed( including interest) or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Indicate whether the claimant expects to recover:</a:t>
            </a:r>
          </a:p>
          <a:p>
            <a:pPr lvl="2"/>
            <a:r>
              <a:rPr lang="en-GB" altLang="en-US" sz="2800" dirty="0">
                <a:latin typeface="Calibri" panose="020F0502020204030204" pitchFamily="34" charset="0"/>
              </a:rPr>
              <a:t>Not more than £10000 </a:t>
            </a:r>
          </a:p>
          <a:p>
            <a:pPr lvl="2"/>
            <a:r>
              <a:rPr lang="en-GB" altLang="en-US" sz="2800" dirty="0">
                <a:latin typeface="Calibri" panose="020F0502020204030204" pitchFamily="34" charset="0"/>
              </a:rPr>
              <a:t>Between £10000 and £25000</a:t>
            </a:r>
          </a:p>
          <a:p>
            <a:pPr lvl="2"/>
            <a:r>
              <a:rPr lang="en-GB" altLang="en-US" sz="2800" dirty="0">
                <a:latin typeface="Calibri" panose="020F0502020204030204" pitchFamily="34" charset="0"/>
              </a:rPr>
              <a:t>More than £25000</a:t>
            </a:r>
          </a:p>
          <a:p>
            <a:pPr lvl="1"/>
            <a:r>
              <a:rPr lang="en-GB" altLang="en-US" sz="2800" dirty="0">
                <a:latin typeface="Calibri" panose="020F0502020204030204" pitchFamily="34" charset="0"/>
              </a:rPr>
              <a:t>The above needs to be read in conjunction with any other rule or court form guidance</a:t>
            </a:r>
            <a:r>
              <a:rPr lang="en-GB" altLang="en-US" sz="3200" dirty="0">
                <a:latin typeface="Calibri" panose="020F0502020204030204" pitchFamily="34" charset="0"/>
              </a:rPr>
              <a:t>. 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403" y="6007100"/>
            <a:ext cx="609600" cy="609600"/>
          </a:xfrm>
          <a:prstGeom prst="rect">
            <a:avLst/>
          </a:prstGeom>
        </p:spPr>
      </p:pic>
      <p:pic>
        <p:nvPicPr>
          <p:cNvPr id="7" name="Picture 2" descr="4,290 3d Pound Sign Stock Photos, Pictures &amp; Royalty-Free Images - iStock">
            <a:extLst>
              <a:ext uri="{FF2B5EF4-FFF2-40B4-BE49-F238E27FC236}">
                <a16:creationId xmlns:a16="http://schemas.microsoft.com/office/drawing/2014/main" id="{BB810AF1-C910-44DB-8B39-126C53B5B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536" y="3066145"/>
            <a:ext cx="1865376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39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892</Words>
  <Application>Microsoft Office PowerPoint</Application>
  <PresentationFormat>Widescreen</PresentationFormat>
  <Paragraphs>82</Paragraphs>
  <Slides>13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1_Office Theme</vt:lpstr>
      <vt:lpstr>Leicester De Montfort Law School</vt:lpstr>
      <vt:lpstr>   Which Court?</vt:lpstr>
      <vt:lpstr>   The High Court</vt:lpstr>
      <vt:lpstr>   Commencing Proceedings</vt:lpstr>
      <vt:lpstr>PowerPoint Presentation</vt:lpstr>
      <vt:lpstr>   Parties to the Proceedings</vt:lpstr>
      <vt:lpstr>   Litigation Friend </vt:lpstr>
      <vt:lpstr>   Litigation Friend continued</vt:lpstr>
      <vt:lpstr>   Statement of Value</vt:lpstr>
      <vt:lpstr>   Statements of Truth</vt:lpstr>
      <vt:lpstr>   Particulars of Claim</vt:lpstr>
      <vt:lpstr>   Issuing Proceedings</vt:lpstr>
      <vt:lpstr>   Service of Documents</vt:lpstr>
    </vt:vector>
  </TitlesOfParts>
  <Company>De Montfort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Leicester Institute of Legal Practice</dc:title>
  <dc:creator>Kelly Hughes</dc:creator>
  <cp:lastModifiedBy>Kelly Hughes</cp:lastModifiedBy>
  <cp:revision>30</cp:revision>
  <cp:lastPrinted>2018-08-17T13:28:20Z</cp:lastPrinted>
  <dcterms:created xsi:type="dcterms:W3CDTF">2018-07-25T09:19:29Z</dcterms:created>
  <dcterms:modified xsi:type="dcterms:W3CDTF">2022-09-27T13:15:59Z</dcterms:modified>
</cp:coreProperties>
</file>